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5" r:id="rId2"/>
    <p:sldId id="344" r:id="rId3"/>
    <p:sldId id="374" r:id="rId4"/>
    <p:sldId id="371" r:id="rId5"/>
    <p:sldId id="372" r:id="rId6"/>
    <p:sldId id="373" r:id="rId7"/>
    <p:sldId id="379" r:id="rId8"/>
    <p:sldId id="375" r:id="rId9"/>
    <p:sldId id="376" r:id="rId10"/>
    <p:sldId id="359" r:id="rId11"/>
    <p:sldId id="368" r:id="rId12"/>
    <p:sldId id="377" r:id="rId13"/>
    <p:sldId id="361" r:id="rId14"/>
    <p:sldId id="378" r:id="rId15"/>
    <p:sldId id="363" r:id="rId16"/>
    <p:sldId id="364" r:id="rId17"/>
    <p:sldId id="349" r:id="rId18"/>
    <p:sldId id="353" r:id="rId19"/>
    <p:sldId id="380" r:id="rId20"/>
    <p:sldId id="381" r:id="rId21"/>
    <p:sldId id="350" r:id="rId22"/>
    <p:sldId id="352" r:id="rId23"/>
    <p:sldId id="34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4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05DF8B-24C3-4D4A-96A0-3F742A4B4D2C}" type="datetimeFigureOut">
              <a:rPr lang="ar-SA" smtClean="0"/>
              <a:t>07/09/1443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1450307-159F-4C56-B7E5-00132C2164DD}" type="slidenum">
              <a:rPr lang="ar-SA" smtClean="0"/>
              <a:t>‹#›</a:t>
            </a:fld>
            <a:endParaRPr lang="ar-SA"/>
          </a:p>
        </p:txBody>
      </p:sp>
    </p:spTree>
    <p:extLst>
      <p:ext uri="{BB962C8B-B14F-4D97-AF65-F5344CB8AC3E}">
        <p14:creationId xmlns:p14="http://schemas.microsoft.com/office/powerpoint/2010/main" val="12516084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76C776-838D-40A4-824B-387A832C7A0F}" type="datetime1">
              <a:rPr lang="en-US" smtClean="0"/>
              <a:t>4/8/2022</a:t>
            </a:fld>
            <a:endParaRPr lang="en-US"/>
          </a:p>
        </p:txBody>
      </p:sp>
      <p:sp>
        <p:nvSpPr>
          <p:cNvPr id="5" name="Footer Placeholder 4"/>
          <p:cNvSpPr>
            <a:spLocks noGrp="1"/>
          </p:cNvSpPr>
          <p:nvPr>
            <p:ph type="ftr" sz="quarter" idx="11"/>
          </p:nvPr>
        </p:nvSpPr>
        <p:spPr/>
        <p:txBody>
          <a:bodyPr/>
          <a:lstStyle/>
          <a:p>
            <a:r>
              <a:rPr lang="en-US"/>
              <a:t>University of Basrah-College of Medicine-Physiology Department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E39EF-B33B-4020-9EE5-AD2B286BDDAB}" type="datetime1">
              <a:rPr lang="en-US" smtClean="0"/>
              <a:t>4/8/2022</a:t>
            </a:fld>
            <a:endParaRPr lang="en-US"/>
          </a:p>
        </p:txBody>
      </p:sp>
      <p:sp>
        <p:nvSpPr>
          <p:cNvPr id="5" name="Footer Placeholder 4"/>
          <p:cNvSpPr>
            <a:spLocks noGrp="1"/>
          </p:cNvSpPr>
          <p:nvPr>
            <p:ph type="ftr" sz="quarter" idx="11"/>
          </p:nvPr>
        </p:nvSpPr>
        <p:spPr/>
        <p:txBody>
          <a:bodyPr/>
          <a:lstStyle/>
          <a:p>
            <a:r>
              <a:rPr lang="en-US"/>
              <a:t>University of Basrah-College of Medicine-Physiology Department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E983F-3C2C-4E31-9C60-B864CFCC92E4}" type="datetime1">
              <a:rPr lang="en-US" smtClean="0"/>
              <a:t>4/8/2022</a:t>
            </a:fld>
            <a:endParaRPr lang="en-US"/>
          </a:p>
        </p:txBody>
      </p:sp>
      <p:sp>
        <p:nvSpPr>
          <p:cNvPr id="5" name="Footer Placeholder 4"/>
          <p:cNvSpPr>
            <a:spLocks noGrp="1"/>
          </p:cNvSpPr>
          <p:nvPr>
            <p:ph type="ftr" sz="quarter" idx="11"/>
          </p:nvPr>
        </p:nvSpPr>
        <p:spPr/>
        <p:txBody>
          <a:bodyPr/>
          <a:lstStyle/>
          <a:p>
            <a:r>
              <a:rPr lang="en-US"/>
              <a:t>University of Basrah-College of Medicine-Physiology Department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FDBB4-BFF9-4AF7-9907-7DCCFA20861B}" type="datetime1">
              <a:rPr lang="en-US" smtClean="0"/>
              <a:t>4/8/2022</a:t>
            </a:fld>
            <a:endParaRPr lang="en-US"/>
          </a:p>
        </p:txBody>
      </p:sp>
      <p:sp>
        <p:nvSpPr>
          <p:cNvPr id="5" name="Footer Placeholder 4"/>
          <p:cNvSpPr>
            <a:spLocks noGrp="1"/>
          </p:cNvSpPr>
          <p:nvPr>
            <p:ph type="ftr" sz="quarter" idx="11"/>
          </p:nvPr>
        </p:nvSpPr>
        <p:spPr/>
        <p:txBody>
          <a:bodyPr/>
          <a:lstStyle/>
          <a:p>
            <a:r>
              <a:rPr lang="en-US"/>
              <a:t>University of Basrah-College of Medicine-Physiology Department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E08D6-38ED-4A5B-AC52-3AA57C5FF769}" type="datetime1">
              <a:rPr lang="en-US" smtClean="0"/>
              <a:t>4/8/2022</a:t>
            </a:fld>
            <a:endParaRPr lang="en-US"/>
          </a:p>
        </p:txBody>
      </p:sp>
      <p:sp>
        <p:nvSpPr>
          <p:cNvPr id="5" name="Footer Placeholder 4"/>
          <p:cNvSpPr>
            <a:spLocks noGrp="1"/>
          </p:cNvSpPr>
          <p:nvPr>
            <p:ph type="ftr" sz="quarter" idx="11"/>
          </p:nvPr>
        </p:nvSpPr>
        <p:spPr/>
        <p:txBody>
          <a:bodyPr/>
          <a:lstStyle/>
          <a:p>
            <a:r>
              <a:rPr lang="en-US"/>
              <a:t>University of Basrah-College of Medicine-Physiology Department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051F26-923B-4DC6-9E37-E88FA6A3F979}" type="datetime1">
              <a:rPr lang="en-US" smtClean="0"/>
              <a:t>4/8/2022</a:t>
            </a:fld>
            <a:endParaRPr lang="en-US"/>
          </a:p>
        </p:txBody>
      </p:sp>
      <p:sp>
        <p:nvSpPr>
          <p:cNvPr id="6" name="Footer Placeholder 5"/>
          <p:cNvSpPr>
            <a:spLocks noGrp="1"/>
          </p:cNvSpPr>
          <p:nvPr>
            <p:ph type="ftr" sz="quarter" idx="11"/>
          </p:nvPr>
        </p:nvSpPr>
        <p:spPr/>
        <p:txBody>
          <a:bodyPr/>
          <a:lstStyle/>
          <a:p>
            <a:r>
              <a:rPr lang="en-US"/>
              <a:t>University of Basrah-College of Medicine-Physiology Department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B1424A-8357-4ABA-B5F3-B7FC1B8FD822}" type="datetime1">
              <a:rPr lang="en-US" smtClean="0"/>
              <a:t>4/8/2022</a:t>
            </a:fld>
            <a:endParaRPr lang="en-US"/>
          </a:p>
        </p:txBody>
      </p:sp>
      <p:sp>
        <p:nvSpPr>
          <p:cNvPr id="8" name="Footer Placeholder 7"/>
          <p:cNvSpPr>
            <a:spLocks noGrp="1"/>
          </p:cNvSpPr>
          <p:nvPr>
            <p:ph type="ftr" sz="quarter" idx="11"/>
          </p:nvPr>
        </p:nvSpPr>
        <p:spPr/>
        <p:txBody>
          <a:bodyPr/>
          <a:lstStyle/>
          <a:p>
            <a:r>
              <a:rPr lang="en-US"/>
              <a:t>University of Basrah-College of Medicine-Physiology Department</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938D83-779D-4306-8D7A-6B007C26ECB2}" type="datetime1">
              <a:rPr lang="en-US" smtClean="0"/>
              <a:t>4/8/2022</a:t>
            </a:fld>
            <a:endParaRPr lang="en-US"/>
          </a:p>
        </p:txBody>
      </p:sp>
      <p:sp>
        <p:nvSpPr>
          <p:cNvPr id="4" name="Footer Placeholder 3"/>
          <p:cNvSpPr>
            <a:spLocks noGrp="1"/>
          </p:cNvSpPr>
          <p:nvPr>
            <p:ph type="ftr" sz="quarter" idx="11"/>
          </p:nvPr>
        </p:nvSpPr>
        <p:spPr/>
        <p:txBody>
          <a:bodyPr/>
          <a:lstStyle/>
          <a:p>
            <a:r>
              <a:rPr lang="en-US"/>
              <a:t>University of Basrah-College of Medicine-Physiology Department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46DC8-C282-472F-8F60-962110947F67}" type="datetime1">
              <a:rPr lang="en-US" smtClean="0"/>
              <a:t>4/8/2022</a:t>
            </a:fld>
            <a:endParaRPr lang="en-US"/>
          </a:p>
        </p:txBody>
      </p:sp>
      <p:sp>
        <p:nvSpPr>
          <p:cNvPr id="3" name="Footer Placeholder 2"/>
          <p:cNvSpPr>
            <a:spLocks noGrp="1"/>
          </p:cNvSpPr>
          <p:nvPr>
            <p:ph type="ftr" sz="quarter" idx="11"/>
          </p:nvPr>
        </p:nvSpPr>
        <p:spPr/>
        <p:txBody>
          <a:bodyPr/>
          <a:lstStyle/>
          <a:p>
            <a:r>
              <a:rPr lang="en-US"/>
              <a:t>University of Basrah-College of Medicine-Physiology Department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67B2E-0D7F-41B7-8F4D-8177E05F422F}" type="datetime1">
              <a:rPr lang="en-US" smtClean="0"/>
              <a:t>4/8/2022</a:t>
            </a:fld>
            <a:endParaRPr lang="en-US"/>
          </a:p>
        </p:txBody>
      </p:sp>
      <p:sp>
        <p:nvSpPr>
          <p:cNvPr id="6" name="Footer Placeholder 5"/>
          <p:cNvSpPr>
            <a:spLocks noGrp="1"/>
          </p:cNvSpPr>
          <p:nvPr>
            <p:ph type="ftr" sz="quarter" idx="11"/>
          </p:nvPr>
        </p:nvSpPr>
        <p:spPr/>
        <p:txBody>
          <a:bodyPr/>
          <a:lstStyle/>
          <a:p>
            <a:r>
              <a:rPr lang="en-US"/>
              <a:t>University of Basrah-College of Medicine-Physiology Department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E6B1FC-1F12-4065-B0BC-E6FD432C5E03}" type="datetime1">
              <a:rPr lang="en-US" smtClean="0"/>
              <a:t>4/8/2022</a:t>
            </a:fld>
            <a:endParaRPr lang="en-US"/>
          </a:p>
        </p:txBody>
      </p:sp>
      <p:sp>
        <p:nvSpPr>
          <p:cNvPr id="6" name="Footer Placeholder 5"/>
          <p:cNvSpPr>
            <a:spLocks noGrp="1"/>
          </p:cNvSpPr>
          <p:nvPr>
            <p:ph type="ftr" sz="quarter" idx="11"/>
          </p:nvPr>
        </p:nvSpPr>
        <p:spPr/>
        <p:txBody>
          <a:bodyPr/>
          <a:lstStyle/>
          <a:p>
            <a:r>
              <a:rPr lang="en-US"/>
              <a:t>University of Basrah-College of Medicine-Physiology Department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51984-F76C-48B6-A846-AB23E378FD3F}" type="datetime1">
              <a:rPr lang="en-US" smtClean="0"/>
              <a:t>4/8/2022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University of Basrah-College of Medicine-Physiology Department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14"/>
          <p:cNvSpPr>
            <a:spLocks noChangeArrowheads="1" noChangeShapeType="1" noTextEdit="1"/>
          </p:cNvSpPr>
          <p:nvPr/>
        </p:nvSpPr>
        <p:spPr bwMode="auto">
          <a:xfrm>
            <a:off x="1361444" y="1785938"/>
            <a:ext cx="4467333" cy="47386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2">
              <a:avLst>
                <a:gd name="adj1" fmla="val 13005"/>
                <a:gd name="adj2" fmla="val 0"/>
              </a:avLst>
            </a:prstTxWarp>
          </a:bodyPr>
          <a:lstStyle/>
          <a:p>
            <a:pPr algn="ctr" rtl="0"/>
            <a:endParaRPr lang="ar-SA" sz="3600" kern="10">
              <a:gradFill rotWithShape="1">
                <a:gsLst>
                  <a:gs pos="0">
                    <a:srgbClr val="002F47"/>
                  </a:gs>
                  <a:gs pos="50000">
                    <a:srgbClr val="006699"/>
                  </a:gs>
                  <a:gs pos="100000">
                    <a:srgbClr val="002F47"/>
                  </a:gs>
                </a:gsLst>
                <a:lin ang="5400000" scaled="1"/>
              </a:gradFill>
              <a:effectLst>
                <a:prstShdw prst="shdw17" dist="17961" dir="2700000">
                  <a:srgbClr val="003D5C"/>
                </a:prstShdw>
              </a:effectLst>
              <a:latin typeface="Arial"/>
              <a:cs typeface="Arial"/>
            </a:endParaRPr>
          </a:p>
        </p:txBody>
      </p:sp>
      <p:sp>
        <p:nvSpPr>
          <p:cNvPr id="5" name="مستطيل 4"/>
          <p:cNvSpPr/>
          <p:nvPr/>
        </p:nvSpPr>
        <p:spPr>
          <a:xfrm>
            <a:off x="0" y="720726"/>
            <a:ext cx="9144000" cy="523875"/>
          </a:xfrm>
          <a:prstGeom prst="rect">
            <a:avLst/>
          </a:prstGeom>
        </p:spPr>
        <p:txBody>
          <a:bodyPr>
            <a:spAutoFit/>
          </a:bodyPr>
          <a:lstStyle/>
          <a:p>
            <a:pPr algn="ctr" rtl="0">
              <a:defRPr/>
            </a:pPr>
            <a:r>
              <a:rPr lang="en-US" sz="2800" b="1" dirty="0">
                <a:latin typeface="Times New Roman" pitchFamily="18" charset="0"/>
                <a:cs typeface="Times New Roman" panose="02020603050405020304" pitchFamily="18" charset="0"/>
              </a:rPr>
              <a:t>Medical physics-1</a:t>
            </a:r>
            <a:r>
              <a:rPr lang="en-US" sz="2800" b="1" baseline="30000" dirty="0">
                <a:latin typeface="Times New Roman" pitchFamily="18" charset="0"/>
                <a:cs typeface="Times New Roman" panose="02020603050405020304" pitchFamily="18" charset="0"/>
              </a:rPr>
              <a:t>st</a:t>
            </a:r>
            <a:r>
              <a:rPr lang="en-US" sz="2800" b="1" dirty="0">
                <a:latin typeface="Times New Roman" pitchFamily="18" charset="0"/>
                <a:cs typeface="Times New Roman" panose="02020603050405020304" pitchFamily="18" charset="0"/>
              </a:rPr>
              <a:t> </a:t>
            </a:r>
            <a:r>
              <a:rPr lang="en-US" sz="2800" b="1" kern="10" dirty="0">
                <a:ln w="9525">
                  <a:noFill/>
                  <a:round/>
                  <a:headEnd/>
                  <a:tailEnd/>
                </a:ln>
                <a:latin typeface="Times New Roman" panose="02020603050405020304" pitchFamily="18" charset="0"/>
                <a:cs typeface="Times New Roman" panose="02020603050405020304" pitchFamily="18" charset="0"/>
              </a:rPr>
              <a:t>year</a:t>
            </a:r>
            <a:r>
              <a:rPr lang="en-US" sz="2800" b="1" kern="10" dirty="0">
                <a:ln w="9525">
                  <a:noFill/>
                  <a:round/>
                  <a:headEnd/>
                  <a:tailEnd/>
                </a:ln>
                <a:effectLst>
                  <a:prstShdw prst="shdw17" dist="17961" dir="2700000">
                    <a:srgbClr val="003D5C"/>
                  </a:prstShdw>
                </a:effectLst>
                <a:latin typeface="Times New Roman" panose="02020603050405020304" pitchFamily="18" charset="0"/>
                <a:cs typeface="Times New Roman" panose="02020603050405020304" pitchFamily="18" charset="0"/>
              </a:rPr>
              <a:t> </a:t>
            </a:r>
            <a:endParaRPr lang="en-AU" sz="2800" b="1" kern="10" dirty="0">
              <a:ln w="9525">
                <a:noFill/>
                <a:round/>
                <a:headEnd/>
                <a:tailEnd/>
              </a:ln>
              <a:effectLst>
                <a:prstShdw prst="shdw17" dist="17961" dir="2700000">
                  <a:srgbClr val="003D5C"/>
                </a:prstShdw>
              </a:effectLst>
              <a:latin typeface="Times New Roman" panose="02020603050405020304" pitchFamily="18" charset="0"/>
              <a:cs typeface="Times New Roman" panose="02020603050405020304" pitchFamily="18" charset="0"/>
            </a:endParaRPr>
          </a:p>
        </p:txBody>
      </p:sp>
      <p:pic>
        <p:nvPicPr>
          <p:cNvPr id="2052" name="صورة 1" descr="C:\Users\haithemjwad\Desktop\شعار جامعة البصر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84" y="228600"/>
            <a:ext cx="1376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C:\Users\HP\Desktop\fifth_copy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842" y="182564"/>
            <a:ext cx="152115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تذييل 2"/>
          <p:cNvSpPr>
            <a:spLocks noGrp="1"/>
          </p:cNvSpPr>
          <p:nvPr>
            <p:ph type="ftr" sz="quarter" idx="11"/>
          </p:nvPr>
        </p:nvSpPr>
        <p:spPr/>
        <p:txBody>
          <a:bodyPr/>
          <a:lstStyle/>
          <a:p>
            <a:r>
              <a:rPr lang="en-US"/>
              <a:t>University of Basrah-College of Medicine-Physiology Department</a:t>
            </a:r>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a:t>
            </a:fld>
            <a:endParaRPr lang="ar-SA"/>
          </a:p>
        </p:txBody>
      </p:sp>
      <p:sp>
        <p:nvSpPr>
          <p:cNvPr id="6" name="مستطيل 5"/>
          <p:cNvSpPr/>
          <p:nvPr/>
        </p:nvSpPr>
        <p:spPr>
          <a:xfrm>
            <a:off x="5022780" y="3352800"/>
            <a:ext cx="3949679" cy="1938992"/>
          </a:xfrm>
          <a:prstGeom prst="rect">
            <a:avLst/>
          </a:prstGeom>
        </p:spPr>
        <p:txBody>
          <a:bodyPr wrap="square">
            <a:spAutoFit/>
          </a:bodyPr>
          <a:lstStyle/>
          <a:p>
            <a:pPr algn="l" rtl="0"/>
            <a:r>
              <a:rPr lang="en-US" sz="2400" b="1" dirty="0">
                <a:latin typeface="Times New Roman" pitchFamily="18" charset="0"/>
                <a:cs typeface="Times New Roman" pitchFamily="18" charset="0"/>
              </a:rPr>
              <a:t>By Assistants professor  </a:t>
            </a:r>
          </a:p>
          <a:p>
            <a:pPr algn="l" rtl="0"/>
            <a:r>
              <a:rPr lang="en-US" sz="2400" b="1" dirty="0" err="1">
                <a:latin typeface="Times New Roman" pitchFamily="18" charset="0"/>
                <a:cs typeface="Times New Roman" pitchFamily="18" charset="0"/>
              </a:rPr>
              <a:t>Dr.Mohammed</a:t>
            </a:r>
            <a:r>
              <a:rPr lang="en-US" sz="2400" b="1" dirty="0">
                <a:latin typeface="Times New Roman" pitchFamily="18" charset="0"/>
                <a:cs typeface="Times New Roman" pitchFamily="18" charset="0"/>
              </a:rPr>
              <a:t> Ali Jaber</a:t>
            </a:r>
          </a:p>
          <a:p>
            <a:pPr algn="l" rtl="0"/>
            <a:r>
              <a:rPr lang="en-US" sz="2400" b="1" dirty="0">
                <a:latin typeface="Times New Roman" pitchFamily="18" charset="0"/>
                <a:cs typeface="Times New Roman" pitchFamily="18" charset="0"/>
              </a:rPr>
              <a:t>Physiology Department</a:t>
            </a:r>
          </a:p>
          <a:p>
            <a:pPr algn="l" rtl="0"/>
            <a:r>
              <a:rPr lang="en-US" sz="2400" b="1" dirty="0">
                <a:latin typeface="Times New Roman" pitchFamily="18" charset="0"/>
                <a:cs typeface="Times New Roman" pitchFamily="18" charset="0"/>
              </a:rPr>
              <a:t>College of Medicine</a:t>
            </a:r>
          </a:p>
          <a:p>
            <a:pPr algn="l" rtl="0"/>
            <a:r>
              <a:rPr lang="en-US" sz="2400" b="1" dirty="0">
                <a:latin typeface="Times New Roman" pitchFamily="18" charset="0"/>
                <a:cs typeface="Times New Roman" pitchFamily="18" charset="0"/>
              </a:rPr>
              <a:t>University of </a:t>
            </a:r>
            <a:r>
              <a:rPr lang="en-US" sz="2400" b="1" dirty="0" err="1">
                <a:latin typeface="Times New Roman" pitchFamily="18" charset="0"/>
                <a:cs typeface="Times New Roman" pitchFamily="18" charset="0"/>
              </a:rPr>
              <a:t>Basrah</a:t>
            </a:r>
            <a:endParaRPr lang="en-US" sz="2400" b="1" dirty="0">
              <a:latin typeface="Times New Roman" pitchFamily="18" charset="0"/>
              <a:cs typeface="Times New Roman" pitchFamily="18" charset="0"/>
            </a:endParaRPr>
          </a:p>
        </p:txBody>
      </p:sp>
      <p:sp>
        <p:nvSpPr>
          <p:cNvPr id="12" name="Title 1"/>
          <p:cNvSpPr txBox="1">
            <a:spLocks/>
          </p:cNvSpPr>
          <p:nvPr/>
        </p:nvSpPr>
        <p:spPr>
          <a:xfrm>
            <a:off x="685800" y="1600200"/>
            <a:ext cx="8229600" cy="9461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F0"/>
                </a:solidFill>
                <a:latin typeface="Times New Roman" pitchFamily="18" charset="0"/>
                <a:cs typeface="Times New Roman" pitchFamily="18" charset="0"/>
              </a:rPr>
              <a:t> L16- Physics Of Eyes And Vision</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80" y="2751422"/>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24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457" y="-988"/>
            <a:ext cx="906054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r" rtl="1" fontAlgn="base">
              <a:spcBef>
                <a:spcPct val="0"/>
              </a:spcBef>
              <a:spcAft>
                <a:spcPct val="0"/>
              </a:spcAft>
              <a:tabLst>
                <a:tab pos="457200" algn="l"/>
              </a:tabLst>
              <a:defRPr>
                <a:solidFill>
                  <a:schemeClr val="tx1"/>
                </a:solidFill>
                <a:latin typeface="Arial" pitchFamily="34" charset="0"/>
                <a:cs typeface="Arial" pitchFamily="34" charset="0"/>
              </a:defRPr>
            </a:lvl1pPr>
            <a:lvl2pPr algn="r" rtl="1" fontAlgn="base">
              <a:spcBef>
                <a:spcPct val="0"/>
              </a:spcBef>
              <a:spcAft>
                <a:spcPct val="0"/>
              </a:spcAft>
              <a:tabLst>
                <a:tab pos="457200" algn="l"/>
              </a:tabLst>
              <a:defRPr>
                <a:solidFill>
                  <a:schemeClr val="tx1"/>
                </a:solidFill>
                <a:latin typeface="Arial" pitchFamily="34" charset="0"/>
                <a:cs typeface="Arial" pitchFamily="34" charset="0"/>
              </a:defRPr>
            </a:lvl2pPr>
            <a:lvl3pPr algn="r" rtl="1" fontAlgn="base">
              <a:spcBef>
                <a:spcPct val="0"/>
              </a:spcBef>
              <a:spcAft>
                <a:spcPct val="0"/>
              </a:spcAft>
              <a:tabLst>
                <a:tab pos="457200" algn="l"/>
              </a:tabLst>
              <a:defRPr>
                <a:solidFill>
                  <a:schemeClr val="tx1"/>
                </a:solidFill>
                <a:latin typeface="Arial" pitchFamily="34" charset="0"/>
                <a:cs typeface="Arial" pitchFamily="34" charset="0"/>
              </a:defRPr>
            </a:lvl3pPr>
            <a:lvl4pPr algn="r" rtl="1" fontAlgn="base">
              <a:spcBef>
                <a:spcPct val="0"/>
              </a:spcBef>
              <a:spcAft>
                <a:spcPct val="0"/>
              </a:spcAft>
              <a:tabLst>
                <a:tab pos="457200" algn="l"/>
              </a:tabLst>
              <a:defRPr>
                <a:solidFill>
                  <a:schemeClr val="tx1"/>
                </a:solidFill>
                <a:latin typeface="Arial" pitchFamily="34" charset="0"/>
                <a:cs typeface="Arial" pitchFamily="34" charset="0"/>
              </a:defRPr>
            </a:lvl4pPr>
            <a:lvl5pPr algn="r" rtl="1" fontAlgn="base">
              <a:spcBef>
                <a:spcPct val="0"/>
              </a:spcBef>
              <a:spcAft>
                <a:spcPct val="0"/>
              </a:spcAft>
              <a:tabLst>
                <a:tab pos="457200" algn="l"/>
              </a:tabLst>
              <a:defRPr>
                <a:solidFill>
                  <a:schemeClr val="tx1"/>
                </a:solidFill>
                <a:latin typeface="Arial" pitchFamily="34" charset="0"/>
                <a:cs typeface="Arial" pitchFamily="34" charset="0"/>
              </a:defRPr>
            </a:lvl5pPr>
            <a:lvl6pPr algn="r" rtl="1" fontAlgn="base">
              <a:spcBef>
                <a:spcPct val="0"/>
              </a:spcBef>
              <a:spcAft>
                <a:spcPct val="0"/>
              </a:spcAft>
              <a:tabLst>
                <a:tab pos="457200" algn="l"/>
              </a:tabLst>
              <a:defRPr>
                <a:solidFill>
                  <a:schemeClr val="tx1"/>
                </a:solidFill>
                <a:latin typeface="Arial" pitchFamily="34" charset="0"/>
                <a:cs typeface="Arial" pitchFamily="34" charset="0"/>
              </a:defRPr>
            </a:lvl6pPr>
            <a:lvl7pPr algn="r" rtl="1" fontAlgn="base">
              <a:spcBef>
                <a:spcPct val="0"/>
              </a:spcBef>
              <a:spcAft>
                <a:spcPct val="0"/>
              </a:spcAft>
              <a:tabLst>
                <a:tab pos="457200" algn="l"/>
              </a:tabLst>
              <a:defRPr>
                <a:solidFill>
                  <a:schemeClr val="tx1"/>
                </a:solidFill>
                <a:latin typeface="Arial" pitchFamily="34" charset="0"/>
                <a:cs typeface="Arial" pitchFamily="34" charset="0"/>
              </a:defRPr>
            </a:lvl7pPr>
            <a:lvl8pPr algn="r" rtl="1" fontAlgn="base">
              <a:spcBef>
                <a:spcPct val="0"/>
              </a:spcBef>
              <a:spcAft>
                <a:spcPct val="0"/>
              </a:spcAft>
              <a:tabLst>
                <a:tab pos="457200" algn="l"/>
              </a:tabLst>
              <a:defRPr>
                <a:solidFill>
                  <a:schemeClr val="tx1"/>
                </a:solidFill>
                <a:latin typeface="Arial" pitchFamily="34" charset="0"/>
                <a:cs typeface="Arial" pitchFamily="34" charset="0"/>
              </a:defRPr>
            </a:lvl8pPr>
            <a:lvl9pPr algn="r" rtl="1"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spcBef>
                <a:spcPct val="0"/>
              </a:spcBef>
              <a:spcAft>
                <a:spcPct val="0"/>
              </a:spcAft>
              <a:buClrTx/>
              <a:buSzTx/>
              <a:buFontTx/>
              <a:buNone/>
              <a:tabLst>
                <a:tab pos="457200" algn="l"/>
              </a:tabLst>
            </a:pPr>
            <a:r>
              <a:rPr kumimoji="0" lang="en-US" altLang="ar-IQ"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Some Other Elements Of The Eye </a:t>
            </a:r>
            <a:endParaRPr kumimoji="0" lang="en-US" altLang="ar-IQ"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Tx/>
              <a:buSzTx/>
              <a:buFontTx/>
              <a:buNone/>
              <a:tabLst>
                <a:tab pos="457200" algn="l"/>
              </a:tabLst>
            </a:pPr>
            <a:r>
              <a:rPr kumimoji="0" lang="en-US" altLang="ar-IQ"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altLang="ar-IQ"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The pupil and iris: </a:t>
            </a:r>
            <a:endParaRPr kumimoji="0" lang="en-US" altLang="ar-IQ" sz="2400" b="1" i="0" u="none" strike="noStrike" cap="none" normalizeH="0" baseline="0" dirty="0">
              <a:ln>
                <a:noFill/>
              </a:ln>
              <a:solidFill>
                <a:srgbClr val="FF0000"/>
              </a:solidFill>
              <a:effectLst/>
              <a:latin typeface="Times New Roman" pitchFamily="18" charset="0"/>
              <a:cs typeface="Times New Roman" pitchFamily="18" charset="0"/>
            </a:endParaRPr>
          </a:p>
          <a:p>
            <a:pPr marL="457200" lvl="0" indent="-457200" algn="l" rtl="0" eaLnBrk="0" hangingPunct="0">
              <a:buFont typeface="Wingdings" pitchFamily="2" charset="2"/>
              <a:buChar char="v"/>
            </a:pPr>
            <a:r>
              <a:rPr kumimoji="0" lang="en-US" altLang="ar-IQ"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The </a:t>
            </a:r>
            <a:r>
              <a:rPr lang="en-US" altLang="ar-IQ" sz="2400" b="1" dirty="0">
                <a:solidFill>
                  <a:srgbClr val="FF0000"/>
                </a:solidFill>
                <a:latin typeface="Times New Roman" pitchFamily="18" charset="0"/>
                <a:ea typeface="Times New Roman" pitchFamily="18" charset="0"/>
                <a:cs typeface="Times New Roman" pitchFamily="18" charset="0"/>
              </a:rPr>
              <a:t>iris </a:t>
            </a:r>
            <a:r>
              <a:rPr lang="en-US" altLang="ar-IQ" sz="2400" b="1" dirty="0">
                <a:latin typeface="Times New Roman" pitchFamily="18" charset="0"/>
                <a:ea typeface="Times New Roman" pitchFamily="18" charset="0"/>
                <a:cs typeface="Times New Roman" pitchFamily="18" charset="0"/>
              </a:rPr>
              <a:t>(the colored part of the eye) </a:t>
            </a:r>
            <a:r>
              <a:rPr kumimoji="0" lang="en-US" altLang="ar-IQ"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controls the amount of light entering the eye.  It consists of concentric and radial muscle fibers.</a:t>
            </a:r>
            <a:endParaRPr kumimoji="0" lang="en-US" altLang="ar-IQ" sz="24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 name="AutoShape 4" descr="What happens to the iris and the pupil when you wake up in a dark ..."/>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10</a:t>
            </a:fld>
            <a:endParaRPr lang="en-US"/>
          </a:p>
        </p:txBody>
      </p:sp>
      <p:sp>
        <p:nvSpPr>
          <p:cNvPr id="12" name="مستطيل 11"/>
          <p:cNvSpPr/>
          <p:nvPr/>
        </p:nvSpPr>
        <p:spPr>
          <a:xfrm>
            <a:off x="377031" y="3843059"/>
            <a:ext cx="8389938" cy="2677656"/>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The pupil </a:t>
            </a:r>
            <a:r>
              <a:rPr lang="en-US" sz="2400" b="1" dirty="0">
                <a:latin typeface="Times New Roman" panose="02020603050405020304" pitchFamily="18" charset="0"/>
                <a:cs typeface="Times New Roman" panose="02020603050405020304" pitchFamily="18" charset="0"/>
              </a:rPr>
              <a:t>The pupil is the opening at the center of the iris through which light passes.</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The range of the eye pupil’s diameter is typically from less than 1 mm up to 10 mm. </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The iris adjusts the size of the pupil to control the amount of light that enters the eye. </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400" b="1" dirty="0">
              <a:latin typeface="Times New Roman" panose="02020603050405020304" pitchFamily="18" charset="0"/>
              <a:cs typeface="Times New Roman" panose="02020603050405020304" pitchFamily="18" charset="0"/>
            </a:endParaRPr>
          </a:p>
        </p:txBody>
      </p:sp>
      <p:pic>
        <p:nvPicPr>
          <p:cNvPr id="13" name="صورة 12"/>
          <p:cNvPicPr>
            <a:picLocks noChangeAspect="1"/>
          </p:cNvPicPr>
          <p:nvPr/>
        </p:nvPicPr>
        <p:blipFill>
          <a:blip r:embed="rId3"/>
          <a:stretch>
            <a:fillRect/>
          </a:stretch>
        </p:blipFill>
        <p:spPr>
          <a:xfrm>
            <a:off x="2048037" y="1697807"/>
            <a:ext cx="5047926" cy="1883593"/>
          </a:xfrm>
          <a:prstGeom prst="rect">
            <a:avLst/>
          </a:prstGeom>
        </p:spPr>
      </p:pic>
    </p:spTree>
    <p:custDataLst>
      <p:tags r:id="rId1"/>
    </p:custDataLst>
    <p:extLst>
      <p:ext uri="{BB962C8B-B14F-4D97-AF65-F5344CB8AC3E}">
        <p14:creationId xmlns:p14="http://schemas.microsoft.com/office/powerpoint/2010/main" val="15293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11</a:t>
            </a:fld>
            <a:endParaRPr lang="en-US"/>
          </a:p>
        </p:txBody>
      </p:sp>
      <p:pic>
        <p:nvPicPr>
          <p:cNvPr id="4" name="صورة 3"/>
          <p:cNvPicPr>
            <a:picLocks noChangeAspect="1"/>
          </p:cNvPicPr>
          <p:nvPr/>
        </p:nvPicPr>
        <p:blipFill>
          <a:blip r:embed="rId3"/>
          <a:stretch>
            <a:fillRect/>
          </a:stretch>
        </p:blipFill>
        <p:spPr>
          <a:xfrm>
            <a:off x="4711296" y="269626"/>
            <a:ext cx="3683807" cy="2854575"/>
          </a:xfrm>
          <a:prstGeom prst="rect">
            <a:avLst/>
          </a:prstGeom>
        </p:spPr>
      </p:pic>
      <p:pic>
        <p:nvPicPr>
          <p:cNvPr id="5" name="صورة 4"/>
          <p:cNvPicPr>
            <a:picLocks noChangeAspect="1"/>
          </p:cNvPicPr>
          <p:nvPr/>
        </p:nvPicPr>
        <p:blipFill>
          <a:blip r:embed="rId4"/>
          <a:stretch>
            <a:fillRect/>
          </a:stretch>
        </p:blipFill>
        <p:spPr>
          <a:xfrm>
            <a:off x="381000" y="146755"/>
            <a:ext cx="3721916" cy="3100316"/>
          </a:xfrm>
          <a:prstGeom prst="rect">
            <a:avLst/>
          </a:prstGeom>
        </p:spPr>
      </p:pic>
      <p:pic>
        <p:nvPicPr>
          <p:cNvPr id="6" name="صورة 5"/>
          <p:cNvPicPr>
            <a:picLocks noChangeAspect="1"/>
          </p:cNvPicPr>
          <p:nvPr/>
        </p:nvPicPr>
        <p:blipFill>
          <a:blip r:embed="rId5"/>
          <a:stretch>
            <a:fillRect/>
          </a:stretch>
        </p:blipFill>
        <p:spPr>
          <a:xfrm>
            <a:off x="3352800" y="4933556"/>
            <a:ext cx="4852837" cy="2263630"/>
          </a:xfrm>
          <a:prstGeom prst="rect">
            <a:avLst/>
          </a:prstGeom>
        </p:spPr>
      </p:pic>
      <p:sp>
        <p:nvSpPr>
          <p:cNvPr id="7" name="مستطيل 6"/>
          <p:cNvSpPr/>
          <p:nvPr/>
        </p:nvSpPr>
        <p:spPr>
          <a:xfrm>
            <a:off x="4711296" y="3087926"/>
            <a:ext cx="4572000" cy="1938992"/>
          </a:xfrm>
          <a:prstGeom prst="rect">
            <a:avLst/>
          </a:prstGeom>
        </p:spPr>
        <p:txBody>
          <a:bodyPr>
            <a:spAutoFit/>
          </a:bodyPr>
          <a:lstStyle/>
          <a:p>
            <a:r>
              <a:rPr lang="en-US" sz="2400" b="1" dirty="0">
                <a:solidFill>
                  <a:srgbClr val="002060"/>
                </a:solidFill>
                <a:latin typeface="Times New Roman" panose="02020603050405020304" pitchFamily="18" charset="0"/>
                <a:cs typeface="Times New Roman" panose="02020603050405020304" pitchFamily="18" charset="0"/>
              </a:rPr>
              <a:t>In bright light, the concentric fibers contract and the radial fibers relax so the iris expands, making the eye pupil narrower so less light passes through it.</a:t>
            </a:r>
            <a:endParaRPr lang="ar-SA" sz="2400" b="1" dirty="0">
              <a:solidFill>
                <a:srgbClr val="002060"/>
              </a:solidFill>
              <a:latin typeface="Times New Roman" panose="02020603050405020304" pitchFamily="18" charset="0"/>
              <a:cs typeface="Times New Roman" panose="02020603050405020304" pitchFamily="18" charset="0"/>
            </a:endParaRPr>
          </a:p>
        </p:txBody>
      </p:sp>
      <p:sp>
        <p:nvSpPr>
          <p:cNvPr id="8" name="مستطيل 7"/>
          <p:cNvSpPr/>
          <p:nvPr/>
        </p:nvSpPr>
        <p:spPr>
          <a:xfrm>
            <a:off x="417394" y="3161931"/>
            <a:ext cx="3685522" cy="2677656"/>
          </a:xfrm>
          <a:prstGeom prst="rect">
            <a:avLst/>
          </a:prstGeom>
        </p:spPr>
        <p:txBody>
          <a:bodyPr wrap="square">
            <a:spAutoFit/>
          </a:bodyPr>
          <a:lstStyle/>
          <a:p>
            <a:r>
              <a:rPr lang="en-US" sz="2400" b="1" dirty="0">
                <a:solidFill>
                  <a:srgbClr val="002060"/>
                </a:solidFill>
                <a:latin typeface="Times New Roman" panose="02020603050405020304" pitchFamily="18" charset="0"/>
                <a:ea typeface="Calibri" panose="020F0502020204030204" pitchFamily="34" charset="0"/>
              </a:rPr>
              <a:t>In dim light, the concentric fibers relax and the radial fibers contract so the iris contracts, dilating (i.e. widening) the eye pupil so more light passes into the eye. </a:t>
            </a:r>
            <a:endParaRPr lang="ar-SA" sz="2400" dirty="0">
              <a:solidFill>
                <a:srgbClr val="002060"/>
              </a:solidFill>
            </a:endParaRPr>
          </a:p>
        </p:txBody>
      </p:sp>
    </p:spTree>
    <p:custDataLst>
      <p:tags r:id="rId1"/>
    </p:custDataLst>
    <p:extLst>
      <p:ext uri="{BB962C8B-B14F-4D97-AF65-F5344CB8AC3E}">
        <p14:creationId xmlns:p14="http://schemas.microsoft.com/office/powerpoint/2010/main" val="203253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مستطيل 3"/>
          <p:cNvSpPr/>
          <p:nvPr/>
        </p:nvSpPr>
        <p:spPr>
          <a:xfrm>
            <a:off x="685800" y="381000"/>
            <a:ext cx="7772400" cy="1791260"/>
          </a:xfrm>
          <a:prstGeom prst="rect">
            <a:avLst/>
          </a:prstGeom>
        </p:spPr>
        <p:txBody>
          <a:bodyPr wrap="square">
            <a:spAutoFit/>
          </a:bodyPr>
          <a:lstStyle/>
          <a:p>
            <a:pPr>
              <a:lnSpc>
                <a:spcPct val="115000"/>
              </a:lnSpc>
            </a:pPr>
            <a:r>
              <a:rPr lang="en-US" sz="2400" b="1" dirty="0">
                <a:latin typeface="Times New Roman" panose="02020603050405020304" pitchFamily="18" charset="0"/>
                <a:ea typeface="Calibri" panose="020F0502020204030204" pitchFamily="34" charset="0"/>
                <a:cs typeface="Arial" panose="020B0604020202020204" pitchFamily="34" charset="0"/>
              </a:rPr>
              <a:t>The area of the pupil determines the amount of light entering the eye, which therefore increases, by a factor of 100 when the diameter of the eye pupil increases from 1 mm to 10 mm.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Content Placeholder 3"/>
          <p:cNvPicPr/>
          <p:nvPr/>
        </p:nvPicPr>
        <p:blipFill rotWithShape="1">
          <a:blip r:embed="rId2" cstate="print">
            <a:extLst>
              <a:ext uri="{28A0092B-C50C-407E-A947-70E740481C1C}">
                <a14:useLocalDpi xmlns:a14="http://schemas.microsoft.com/office/drawing/2010/main" val="0"/>
              </a:ext>
            </a:extLst>
          </a:blip>
          <a:srcRect b="8794"/>
          <a:stretch/>
        </p:blipFill>
        <p:spPr bwMode="auto">
          <a:xfrm>
            <a:off x="2416208" y="2172260"/>
            <a:ext cx="4311584" cy="3907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43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13</a:t>
            </a:fld>
            <a:endParaRPr lang="en-US"/>
          </a:p>
        </p:txBody>
      </p:sp>
      <p:sp>
        <p:nvSpPr>
          <p:cNvPr id="7" name="مستطيل 6"/>
          <p:cNvSpPr/>
          <p:nvPr/>
        </p:nvSpPr>
        <p:spPr>
          <a:xfrm>
            <a:off x="533399" y="228600"/>
            <a:ext cx="8354929" cy="830997"/>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The aqueous </a:t>
            </a:r>
            <a:r>
              <a:rPr lang="en-US" sz="2400" b="1" dirty="0" err="1">
                <a:solidFill>
                  <a:srgbClr val="FF0000"/>
                </a:solidFill>
                <a:latin typeface="Times New Roman" pitchFamily="18" charset="0"/>
                <a:cs typeface="Times New Roman" pitchFamily="18" charset="0"/>
              </a:rPr>
              <a:t>humour</a:t>
            </a:r>
            <a:r>
              <a:rPr lang="en-US" sz="2400" b="1" dirty="0">
                <a:solidFill>
                  <a:srgbClr val="FF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is a transparent watery fluid similar to plasma, but containing low protein concentrations. </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114800"/>
            <a:ext cx="4476750" cy="250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28600" y="1352672"/>
            <a:ext cx="8659727" cy="2640723"/>
          </a:xfrm>
          <a:prstGeom prst="rect">
            <a:avLst/>
          </a:prstGeom>
        </p:spPr>
        <p:txBody>
          <a:bodyPr wrap="square">
            <a:spAutoFit/>
          </a:bodyPr>
          <a:lstStyle/>
          <a:p>
            <a:pPr marL="342900" lvl="0" indent="-342900">
              <a:lnSpc>
                <a:spcPct val="115000"/>
              </a:lnSpc>
              <a:buFont typeface="Arial" panose="020B0604020202020204" pitchFamily="34" charset="0"/>
              <a:buChar char="•"/>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It is secreted from the Ciliary body, a structure supporting the lens.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It fills both the anterior and the posterior chambers of the eye, and is not to be confused with the vitreous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humour</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It is useful for refractive index, prevents eye dryness as well as maintains the eye in a pressurized state.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9796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14</a:t>
            </a:fld>
            <a:endParaRPr lang="en-US"/>
          </a:p>
        </p:txBody>
      </p:sp>
      <p:sp>
        <p:nvSpPr>
          <p:cNvPr id="4" name="Rectangle 1"/>
          <p:cNvSpPr/>
          <p:nvPr/>
        </p:nvSpPr>
        <p:spPr>
          <a:xfrm>
            <a:off x="228600" y="31845"/>
            <a:ext cx="8458200" cy="830997"/>
          </a:xfrm>
          <a:prstGeom prst="rect">
            <a:avLst/>
          </a:prstGeom>
        </p:spPr>
        <p:txBody>
          <a:bodyPr wrap="square">
            <a:spAutoFit/>
          </a:bodyPr>
          <a:lstStyle/>
          <a:p>
            <a:pPr marL="342900" indent="-342900">
              <a:buFont typeface="Arial"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Vitreous humor: </a:t>
            </a:r>
            <a:r>
              <a:rPr lang="en-US" sz="2400" b="1" dirty="0">
                <a:latin typeface="Times New Roman" panose="02020603050405020304" pitchFamily="18" charset="0"/>
                <a:cs typeface="Times New Roman" panose="02020603050405020304" pitchFamily="18" charset="0"/>
              </a:rPr>
              <a:t>is a clear jelly- like substance that fills the large space between the lens and the retina. </a:t>
            </a:r>
          </a:p>
        </p:txBody>
      </p:sp>
      <p:pic>
        <p:nvPicPr>
          <p:cNvPr id="5" name="صورة 4"/>
          <p:cNvPicPr>
            <a:picLocks noChangeAspect="1"/>
          </p:cNvPicPr>
          <p:nvPr/>
        </p:nvPicPr>
        <p:blipFill>
          <a:blip r:embed="rId2"/>
          <a:stretch>
            <a:fillRect/>
          </a:stretch>
        </p:blipFill>
        <p:spPr>
          <a:xfrm>
            <a:off x="4339195" y="3660828"/>
            <a:ext cx="4544929" cy="2848514"/>
          </a:xfrm>
          <a:prstGeom prst="rect">
            <a:avLst/>
          </a:prstGeom>
        </p:spPr>
      </p:pic>
      <p:sp>
        <p:nvSpPr>
          <p:cNvPr id="6" name="مستطيل 5"/>
          <p:cNvSpPr/>
          <p:nvPr/>
        </p:nvSpPr>
        <p:spPr>
          <a:xfrm>
            <a:off x="114300" y="1143000"/>
            <a:ext cx="8686800" cy="2640723"/>
          </a:xfrm>
          <a:prstGeom prst="rect">
            <a:avLst/>
          </a:prstGeom>
        </p:spPr>
        <p:txBody>
          <a:bodyPr wrap="square">
            <a:spAutoFit/>
          </a:bodyPr>
          <a:lstStyle/>
          <a:p>
            <a:pPr marL="342900" lvl="0" indent="-342900">
              <a:lnSpc>
                <a:spcPct val="115000"/>
              </a:lnSpc>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It helps the shape of the eye fixed and is essentially permanent. It is sometimes called the vitreous body.</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Vitreous humor is comprised primarily of water, and is responsible for giving the eye its form and shape. Because of its viscous properties, the eye returns to its original shape when compressed.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0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a:t>University of Basrah-College of Medicine-Physiology Department</a:t>
            </a: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Rectangle 1"/>
          <p:cNvSpPr/>
          <p:nvPr/>
        </p:nvSpPr>
        <p:spPr>
          <a:xfrm>
            <a:off x="304800" y="4423170"/>
            <a:ext cx="3620295"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Eyelid</a:t>
            </a:r>
            <a:r>
              <a:rPr lang="en-US" sz="2400" b="1" dirty="0">
                <a:latin typeface="Times New Roman" panose="02020603050405020304" pitchFamily="18" charset="0"/>
                <a:cs typeface="Times New Roman" panose="02020603050405020304" pitchFamily="18" charset="0"/>
              </a:rPr>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1934561"/>
            <a:ext cx="4610326" cy="270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228600" y="152400"/>
            <a:ext cx="8686800" cy="1791260"/>
          </a:xfrm>
          <a:prstGeom prst="rect">
            <a:avLst/>
          </a:prstGeom>
        </p:spPr>
        <p:txBody>
          <a:bodyPr wrap="square">
            <a:spAutoFit/>
          </a:bodyPr>
          <a:lstStyle/>
          <a:p>
            <a:pPr>
              <a:lnSpc>
                <a:spcPct val="115000"/>
              </a:lnSpc>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sclera: </a:t>
            </a:r>
            <a:r>
              <a:rPr lang="en-US" sz="2400" b="1" dirty="0">
                <a:latin typeface="Times New Roman" panose="02020603050405020304" pitchFamily="18" charset="0"/>
                <a:ea typeface="Calibri" panose="020F0502020204030204" pitchFamily="34" charset="0"/>
                <a:cs typeface="Arial" panose="020B0604020202020204" pitchFamily="34" charset="0"/>
              </a:rPr>
              <a:t>Sclera is the external covering of the eye which is made of a tough fibrous tissue to produce the contents. , white, light –tight covering over the entire eye except the cornea. A transparent coating called the conjunctiva protects the sclera</a:t>
            </a:r>
            <a:r>
              <a:rPr lang="en-US" sz="2400" b="1" i="1" dirty="0">
                <a:latin typeface="Times New Roman" panose="02020603050405020304" pitchFamily="18"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مستطيل 7"/>
          <p:cNvSpPr/>
          <p:nvPr/>
        </p:nvSpPr>
        <p:spPr>
          <a:xfrm>
            <a:off x="304800" y="4926710"/>
            <a:ext cx="8610600"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Shuts automatically to protect the eye from possible danger and Tears help your eyes by: Washing away germs, keeping them from drying out and Keeping dust or other particles out.</a:t>
            </a:r>
            <a:endParaRPr lang="ar-SA" sz="2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691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16</a:t>
            </a:fld>
            <a:endParaRPr lang="en-US"/>
          </a:p>
        </p:txBody>
      </p:sp>
      <p:pic>
        <p:nvPicPr>
          <p:cNvPr id="1026" name="Picture 2" descr="A diagram showing the parts of the eye, including the cornea, lens, iris and ciliary muscle at the front of the eye, plus the aqueous humour. At the rear, it shows the sclera, choroid, retina and optic nerve. The vitreous humour is in the cen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620001" cy="563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23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Focusing Images</a:t>
            </a:r>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17</a:t>
            </a:fld>
            <a:endParaRPr lang="en-US"/>
          </a:p>
        </p:txBody>
      </p:sp>
      <p:sp>
        <p:nvSpPr>
          <p:cNvPr id="7" name="مستطيل 6"/>
          <p:cNvSpPr/>
          <p:nvPr/>
        </p:nvSpPr>
        <p:spPr>
          <a:xfrm>
            <a:off x="381000" y="769963"/>
            <a:ext cx="4572000" cy="461665"/>
          </a:xfrm>
          <a:prstGeom prst="rect">
            <a:avLst/>
          </a:prstGeom>
        </p:spPr>
        <p:txBody>
          <a:bodyPr>
            <a:spAutoFit/>
          </a:bodyPr>
          <a:lstStyle/>
          <a:p>
            <a:r>
              <a:rPr lang="en-US" sz="2400" b="1" dirty="0">
                <a:solidFill>
                  <a:srgbClr val="FF0000"/>
                </a:solidFill>
                <a:latin typeface="Times New Roman" pitchFamily="18" charset="0"/>
                <a:cs typeface="Times New Roman" pitchFamily="18" charset="0"/>
              </a:rPr>
              <a:t>1. Focusing by the iris   </a:t>
            </a:r>
          </a:p>
        </p:txBody>
      </p:sp>
      <p:pic>
        <p:nvPicPr>
          <p:cNvPr id="3" name="صورة 2"/>
          <p:cNvPicPr>
            <a:picLocks noChangeAspect="1"/>
          </p:cNvPicPr>
          <p:nvPr/>
        </p:nvPicPr>
        <p:blipFill>
          <a:blip r:embed="rId3"/>
          <a:stretch>
            <a:fillRect/>
          </a:stretch>
        </p:blipFill>
        <p:spPr>
          <a:xfrm>
            <a:off x="1000125" y="3074851"/>
            <a:ext cx="7143750" cy="3464061"/>
          </a:xfrm>
          <a:prstGeom prst="rect">
            <a:avLst/>
          </a:prstGeom>
        </p:spPr>
      </p:pic>
      <p:pic>
        <p:nvPicPr>
          <p:cNvPr id="5" name="صورة 4"/>
          <p:cNvPicPr>
            <a:picLocks noChangeAspect="1"/>
          </p:cNvPicPr>
          <p:nvPr/>
        </p:nvPicPr>
        <p:blipFill>
          <a:blip r:embed="rId4"/>
          <a:stretch>
            <a:fillRect/>
          </a:stretch>
        </p:blipFill>
        <p:spPr>
          <a:xfrm>
            <a:off x="5705475" y="214952"/>
            <a:ext cx="2981325" cy="1533525"/>
          </a:xfrm>
          <a:prstGeom prst="rect">
            <a:avLst/>
          </a:prstGeom>
        </p:spPr>
      </p:pic>
      <p:sp>
        <p:nvSpPr>
          <p:cNvPr id="8" name="مستطيل 7"/>
          <p:cNvSpPr/>
          <p:nvPr/>
        </p:nvSpPr>
        <p:spPr>
          <a:xfrm>
            <a:off x="152400" y="1680839"/>
            <a:ext cx="8534399"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iris controls the amount of light that enters the eye by contraction and relaxation of the radial and circular muscles in the iris. This increases the size of the pupil so more light enters when it is dark and the reverse in bright conditions.</a:t>
            </a:r>
            <a:endParaRPr lang="ar-SA" sz="2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99255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389279"/>
            <a:ext cx="5029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14300" y="59616"/>
            <a:ext cx="9067800" cy="461665"/>
          </a:xfrm>
          <a:prstGeom prst="rect">
            <a:avLst/>
          </a:prstGeom>
        </p:spPr>
        <p:txBody>
          <a:bodyPr wrap="square">
            <a:spAutoFit/>
          </a:bodyPr>
          <a:lstStyle/>
          <a:p>
            <a:pPr lvl="0"/>
            <a:r>
              <a:rPr lang="en-US" sz="2400" b="1" dirty="0">
                <a:solidFill>
                  <a:srgbClr val="FF0000"/>
                </a:solidFill>
                <a:latin typeface="Times New Roman" panose="02020603050405020304" pitchFamily="18" charset="0"/>
                <a:cs typeface="Times New Roman" panose="02020603050405020304" pitchFamily="18" charset="0"/>
              </a:rPr>
              <a:t>2. Focusing by accommodation (refraction) </a:t>
            </a:r>
          </a:p>
        </p:txBody>
      </p:sp>
      <p:sp>
        <p:nvSpPr>
          <p:cNvPr id="5" name="مستطيل 4"/>
          <p:cNvSpPr/>
          <p:nvPr/>
        </p:nvSpPr>
        <p:spPr>
          <a:xfrm>
            <a:off x="228600" y="3082391"/>
            <a:ext cx="8077200" cy="461665"/>
          </a:xfrm>
          <a:prstGeom prst="rect">
            <a:avLst/>
          </a:prstGeom>
        </p:spPr>
        <p:txBody>
          <a:bodyPr wrap="square">
            <a:spAutoFit/>
          </a:bodyPr>
          <a:lstStyle/>
          <a:p>
            <a:pPr marL="342900" indent="-342900">
              <a:buFont typeface="Wingdings" pitchFamily="2" charset="2"/>
              <a:buChar char="v"/>
            </a:pPr>
            <a:r>
              <a:rPr lang="en-US" sz="2400" b="1" dirty="0">
                <a:latin typeface="Times New Roman" pitchFamily="18" charset="0"/>
                <a:cs typeface="Times New Roman" pitchFamily="18" charset="0"/>
              </a:rPr>
              <a:t>About 80% of the refraction occurs in the cornea</a:t>
            </a:r>
            <a:endParaRPr lang="ar-SA" sz="2400" b="1" dirty="0">
              <a:latin typeface="Times New Roman" pitchFamily="18" charset="0"/>
              <a:cs typeface="Times New Roman" pitchFamily="18" charset="0"/>
            </a:endParaRPr>
          </a:p>
        </p:txBody>
      </p:sp>
      <p:sp>
        <p:nvSpPr>
          <p:cNvPr id="6" name="مستطيل 5"/>
          <p:cNvSpPr/>
          <p:nvPr/>
        </p:nvSpPr>
        <p:spPr>
          <a:xfrm>
            <a:off x="190500" y="3613330"/>
            <a:ext cx="8763000" cy="830997"/>
          </a:xfrm>
          <a:prstGeom prst="rect">
            <a:avLst/>
          </a:prstGeom>
        </p:spPr>
        <p:txBody>
          <a:bodyPr wrap="square">
            <a:spAutoFit/>
          </a:bodyPr>
          <a:lstStyle/>
          <a:p>
            <a:pPr marL="342900" indent="-342900">
              <a:buFont typeface="Wingdings" pitchFamily="2" charset="2"/>
              <a:buChar char="v"/>
            </a:pPr>
            <a:r>
              <a:rPr lang="en-US" sz="2400" b="1" dirty="0">
                <a:latin typeface="Times New Roman" pitchFamily="18" charset="0"/>
                <a:cs typeface="Times New Roman" pitchFamily="18" charset="0"/>
              </a:rPr>
              <a:t>About  20% of the refraction occurs in the inner crystalline lens</a:t>
            </a:r>
            <a:endParaRPr lang="ar-SA" sz="2400" b="1" dirty="0">
              <a:latin typeface="Times New Roman" pitchFamily="18" charset="0"/>
              <a:cs typeface="Times New Roman" pitchFamily="18" charset="0"/>
            </a:endParaRPr>
          </a:p>
        </p:txBody>
      </p:sp>
      <p:sp>
        <p:nvSpPr>
          <p:cNvPr id="7" name="عنصر نائب للتذييل 6"/>
          <p:cNvSpPr>
            <a:spLocks noGrp="1"/>
          </p:cNvSpPr>
          <p:nvPr>
            <p:ph type="ftr" sz="quarter" idx="11"/>
          </p:nvPr>
        </p:nvSpPr>
        <p:spPr/>
        <p:txBody>
          <a:bodyPr/>
          <a:lstStyle/>
          <a:p>
            <a:r>
              <a:rPr lang="en-US"/>
              <a:t>University of Basrah-College of Medicine-Physiology Department</a:t>
            </a:r>
          </a:p>
        </p:txBody>
      </p:sp>
      <p:sp>
        <p:nvSpPr>
          <p:cNvPr id="8" name="عنصر نائب لرقم الشريحة 7"/>
          <p:cNvSpPr>
            <a:spLocks noGrp="1"/>
          </p:cNvSpPr>
          <p:nvPr>
            <p:ph type="sldNum" sz="quarter" idx="12"/>
          </p:nvPr>
        </p:nvSpPr>
        <p:spPr/>
        <p:txBody>
          <a:bodyPr/>
          <a:lstStyle/>
          <a:p>
            <a:fld id="{B6F15528-21DE-4FAA-801E-634DDDAF4B2B}" type="slidenum">
              <a:rPr lang="en-US" smtClean="0"/>
              <a:pPr/>
              <a:t>18</a:t>
            </a:fld>
            <a:endParaRPr lang="en-US"/>
          </a:p>
        </p:txBody>
      </p:sp>
      <p:sp>
        <p:nvSpPr>
          <p:cNvPr id="4" name="مستطيل 3"/>
          <p:cNvSpPr/>
          <p:nvPr/>
        </p:nvSpPr>
        <p:spPr>
          <a:xfrm>
            <a:off x="35257" y="486024"/>
            <a:ext cx="8883555" cy="2640723"/>
          </a:xfrm>
          <a:prstGeom prst="rect">
            <a:avLst/>
          </a:prstGeom>
        </p:spPr>
        <p:txBody>
          <a:bodyPr wrap="square">
            <a:spAutoFit/>
          </a:bodyPr>
          <a:lstStyle/>
          <a:p>
            <a:pPr marL="342900" lvl="0" indent="-342900" algn="just">
              <a:lnSpc>
                <a:spcPct val="115000"/>
              </a:lnSpc>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Every part of the eye refracts (or bends) light by different amounts.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Most refraction occurs in the cornea because it is curved. However, this always bends it by the same amount, therefore we adjust the shape of the lens to vary the refractive index to focus light on the retina.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6772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مستطيل 3"/>
          <p:cNvSpPr/>
          <p:nvPr/>
        </p:nvSpPr>
        <p:spPr>
          <a:xfrm>
            <a:off x="381160" y="1311652"/>
            <a:ext cx="8229600"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Distant objects </a:t>
            </a:r>
            <a:r>
              <a:rPr lang="en-US" sz="2400" b="1" dirty="0">
                <a:latin typeface="Times New Roman" panose="02020603050405020304" pitchFamily="18" charset="0"/>
                <a:cs typeface="Times New Roman" panose="02020603050405020304" pitchFamily="18" charset="0"/>
              </a:rPr>
              <a:t>require less refraction. The ciliary muscles relax, this causes the suspensory ligaments to be pulled tense. This stretches the lens and makes it longer and thinner or less convex.</a:t>
            </a:r>
            <a:endParaRPr lang="ar-SA" sz="2400" b="1"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2"/>
          <a:stretch>
            <a:fillRect/>
          </a:stretch>
        </p:blipFill>
        <p:spPr>
          <a:xfrm>
            <a:off x="952500" y="2881312"/>
            <a:ext cx="7239000" cy="3657600"/>
          </a:xfrm>
          <a:prstGeom prst="rect">
            <a:avLst/>
          </a:prstGeom>
        </p:spPr>
      </p:pic>
      <p:sp>
        <p:nvSpPr>
          <p:cNvPr id="7" name="Rectangle 1"/>
          <p:cNvSpPr/>
          <p:nvPr/>
        </p:nvSpPr>
        <p:spPr>
          <a:xfrm>
            <a:off x="360688" y="228600"/>
            <a:ext cx="8554712"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eye's responses to focusing on different objects changes </a:t>
            </a:r>
            <a:r>
              <a:rPr lang="en-US" sz="2400" b="1" dirty="0">
                <a:solidFill>
                  <a:srgbClr val="0070C0"/>
                </a:solidFill>
                <a:latin typeface="Times New Roman" panose="02020603050405020304" pitchFamily="18" charset="0"/>
                <a:cs typeface="Times New Roman" panose="02020603050405020304" pitchFamily="18" charset="0"/>
              </a:rPr>
              <a:t>depending on the distance to the object:</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05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457200"/>
            <a:ext cx="3752950"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Learning Objectives</a:t>
            </a:r>
            <a:endParaRPr lang="ar-SA" sz="3200" b="1" dirty="0">
              <a:solidFill>
                <a:srgbClr val="FF0000"/>
              </a:solidFill>
              <a:latin typeface="Times New Roman" pitchFamily="18" charset="0"/>
              <a:cs typeface="Times New Roman" pitchFamily="18" charset="0"/>
            </a:endParaRPr>
          </a:p>
        </p:txBody>
      </p:sp>
      <p:sp>
        <p:nvSpPr>
          <p:cNvPr id="3" name="مستطيل 2"/>
          <p:cNvSpPr/>
          <p:nvPr/>
        </p:nvSpPr>
        <p:spPr>
          <a:xfrm>
            <a:off x="526576" y="1371600"/>
            <a:ext cx="8312624" cy="3785652"/>
          </a:xfrm>
          <a:prstGeom prst="rect">
            <a:avLst/>
          </a:prstGeom>
        </p:spPr>
        <p:txBody>
          <a:bodyPr wrap="square">
            <a:spAutoFit/>
          </a:bodyPr>
          <a:lstStyle/>
          <a:p>
            <a:r>
              <a:rPr lang="en-US" sz="2400" b="1" dirty="0">
                <a:latin typeface="Times New Roman" pitchFamily="18" charset="0"/>
                <a:cs typeface="Times New Roman" pitchFamily="18" charset="0"/>
              </a:rPr>
              <a:t>By the end of this section, you will learning about :</a:t>
            </a:r>
          </a:p>
          <a:p>
            <a:pPr marL="457200" indent="-457200">
              <a:buFont typeface="Arial" pitchFamily="34" charset="0"/>
              <a:buChar char="•"/>
            </a:pPr>
            <a:endParaRPr lang="en-US" sz="2400" b="1" dirty="0">
              <a:latin typeface="Times New Roman" pitchFamily="18" charset="0"/>
              <a:cs typeface="Times New Roman" pitchFamily="18" charset="0"/>
            </a:endParaRPr>
          </a:p>
          <a:p>
            <a:pPr marL="457200" indent="-457200">
              <a:buFont typeface="Arial" pitchFamily="34" charset="0"/>
              <a:buChar char="•"/>
            </a:pPr>
            <a:r>
              <a:rPr lang="en-US" sz="2400" b="1" dirty="0">
                <a:latin typeface="Times New Roman" panose="02020603050405020304" pitchFamily="18" charset="0"/>
                <a:cs typeface="Times New Roman" panose="02020603050405020304" pitchFamily="18" charset="0"/>
              </a:rPr>
              <a:t>Photoreceptors in the Retina</a:t>
            </a:r>
          </a:p>
          <a:p>
            <a:pPr marL="457200" lvl="0" indent="-457200">
              <a:buFont typeface="Arial" pitchFamily="34" charset="0"/>
              <a:buChar char="•"/>
            </a:pPr>
            <a:r>
              <a:rPr lang="en-US" sz="2400" b="1" dirty="0">
                <a:latin typeface="Times New Roman" panose="02020603050405020304" pitchFamily="18" charset="0"/>
                <a:cs typeface="Times New Roman" panose="02020603050405020304" pitchFamily="18" charset="0"/>
              </a:rPr>
              <a:t>The blind spot of the eye</a:t>
            </a:r>
            <a:endParaRPr lang="en-US" altLang="ar-IQ" sz="2400" b="1" dirty="0">
              <a:latin typeface="Times New Roman" pitchFamily="18" charset="0"/>
              <a:ea typeface="Times New Roman" pitchFamily="18" charset="0"/>
              <a:cs typeface="Times New Roman" pitchFamily="18" charset="0"/>
            </a:endParaRPr>
          </a:p>
          <a:p>
            <a:pPr marL="457200" lvl="0" indent="-457200">
              <a:buFont typeface="Arial" pitchFamily="34" charset="0"/>
              <a:buChar char="•"/>
            </a:pPr>
            <a:r>
              <a:rPr lang="en-US" altLang="ar-IQ" sz="2400" b="1" dirty="0">
                <a:latin typeface="Times New Roman" pitchFamily="18" charset="0"/>
                <a:ea typeface="Times New Roman" pitchFamily="18" charset="0"/>
                <a:cs typeface="Times New Roman" pitchFamily="18" charset="0"/>
              </a:rPr>
              <a:t>Some Other Elements Of The Eye </a:t>
            </a:r>
            <a:endParaRPr lang="en-US" altLang="ar-IQ" sz="2400" b="1" dirty="0">
              <a:latin typeface="Times New Roman" pitchFamily="18" charset="0"/>
              <a:cs typeface="Times New Roman" pitchFamily="18" charset="0"/>
            </a:endParaRPr>
          </a:p>
          <a:p>
            <a:pPr marL="457200" indent="-457200">
              <a:buFont typeface="Arial" pitchFamily="34" charset="0"/>
              <a:buChar char="•"/>
            </a:pPr>
            <a:r>
              <a:rPr lang="en-US" sz="2400" b="1" dirty="0">
                <a:latin typeface="Times New Roman" pitchFamily="18" charset="0"/>
                <a:cs typeface="Times New Roman" pitchFamily="18" charset="0"/>
              </a:rPr>
              <a:t>Focusing Images</a:t>
            </a:r>
          </a:p>
          <a:p>
            <a:pPr marL="457200" indent="-457200">
              <a:buFont typeface="Arial" pitchFamily="34" charset="0"/>
              <a:buChar char="•"/>
            </a:pPr>
            <a:r>
              <a:rPr lang="en-US" sz="2400" b="1" dirty="0">
                <a:latin typeface="Times New Roman" pitchFamily="18" charset="0"/>
                <a:cs typeface="Times New Roman" pitchFamily="18" charset="0"/>
              </a:rPr>
              <a:t>Focal length, Power of accommodation, and the optical density</a:t>
            </a:r>
          </a:p>
          <a:p>
            <a:pPr marL="457200" indent="-457200">
              <a:buFont typeface="Arial" pitchFamily="34" charset="0"/>
              <a:buChar char="•"/>
            </a:pPr>
            <a:r>
              <a:rPr lang="en-US" sz="2400" b="1" dirty="0">
                <a:latin typeface="Times New Roman" pitchFamily="18" charset="0"/>
                <a:cs typeface="Times New Roman" pitchFamily="18" charset="0"/>
              </a:rPr>
              <a:t>How Sharp Are Your Eyes</a:t>
            </a:r>
            <a:endParaRPr lang="ar-SA" sz="2400" b="1" dirty="0">
              <a:latin typeface="Times New Roman" pitchFamily="18" charset="0"/>
              <a:cs typeface="Times New Roman" pitchFamily="18" charset="0"/>
            </a:endParaRPr>
          </a:p>
          <a:p>
            <a:pPr marL="457200" indent="-457200">
              <a:buFont typeface="Arial"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en-US" dirty="0"/>
              <a:t>University of </a:t>
            </a:r>
            <a:r>
              <a:rPr lang="en-US" dirty="0" err="1"/>
              <a:t>Basrah</a:t>
            </a:r>
            <a:r>
              <a:rPr lang="en-US" dirty="0"/>
              <a:t>-College of Medicine-Physiology Department</a:t>
            </a: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2</a:t>
            </a:fld>
            <a:endParaRPr lang="en-US"/>
          </a:p>
        </p:txBody>
      </p:sp>
    </p:spTree>
    <p:custDataLst>
      <p:tags r:id="rId1"/>
    </p:custDataLst>
    <p:extLst>
      <p:ext uri="{BB962C8B-B14F-4D97-AF65-F5344CB8AC3E}">
        <p14:creationId xmlns:p14="http://schemas.microsoft.com/office/powerpoint/2010/main" val="1185242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مستطيل 3"/>
          <p:cNvSpPr/>
          <p:nvPr/>
        </p:nvSpPr>
        <p:spPr>
          <a:xfrm>
            <a:off x="25021" y="272217"/>
            <a:ext cx="9144000" cy="2318583"/>
          </a:xfrm>
          <a:prstGeom prst="rect">
            <a:avLst/>
          </a:prstGeom>
        </p:spPr>
        <p:txBody>
          <a:bodyPr wrap="square">
            <a:spAutoFit/>
          </a:bodyPr>
          <a:lstStyle/>
          <a:p>
            <a:pPr marL="342900" lvl="0" indent="-342900">
              <a:lnSpc>
                <a:spcPct val="115000"/>
              </a:lnSpc>
              <a:buSzPts val="1000"/>
              <a:buFont typeface="Wingdings" panose="05000000000000000000" pitchFamily="2" charset="2"/>
              <a:buChar char="§"/>
              <a:tabLst>
                <a:tab pos="457200" algn="l"/>
              </a:tabLs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Near Objects require more refraction. The ciliary muscles contract, causing the suspensory ligaments to slacken. This makes the lens become shorter and fatter and more refraction occurs.</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95250" algn="just">
              <a:lnSpc>
                <a:spcPct val="115000"/>
              </a:lnSpc>
              <a:spcBef>
                <a:spcPts val="750"/>
              </a:spcBef>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After the light from the object you want to look at passes through the lens, it will be focused on the retina.</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صورة 4"/>
          <p:cNvPicPr>
            <a:picLocks noChangeAspect="1"/>
          </p:cNvPicPr>
          <p:nvPr/>
        </p:nvPicPr>
        <p:blipFill>
          <a:blip r:embed="rId2"/>
          <a:stretch>
            <a:fillRect/>
          </a:stretch>
        </p:blipFill>
        <p:spPr>
          <a:xfrm>
            <a:off x="1447800" y="2590800"/>
            <a:ext cx="5410200" cy="3429000"/>
          </a:xfrm>
          <a:prstGeom prst="rect">
            <a:avLst/>
          </a:prstGeom>
        </p:spPr>
      </p:pic>
    </p:spTree>
    <p:extLst>
      <p:ext uri="{BB962C8B-B14F-4D97-AF65-F5344CB8AC3E}">
        <p14:creationId xmlns:p14="http://schemas.microsoft.com/office/powerpoint/2010/main" val="411663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3185" y="4457305"/>
            <a:ext cx="2160815" cy="1200329"/>
          </a:xfrm>
          <a:prstGeom prst="rect">
            <a:avLst/>
          </a:prstGeom>
        </p:spPr>
        <p:txBody>
          <a:bodyPr wrap="square">
            <a:spAutoFit/>
          </a:bodyPr>
          <a:lstStyle/>
          <a:p>
            <a:pPr lvl="0"/>
            <a:r>
              <a:rPr lang="en-US" sz="2400" b="1" dirty="0">
                <a:solidFill>
                  <a:srgbClr val="FF0000"/>
                </a:solidFill>
                <a:latin typeface="Times New Roman" panose="02020603050405020304" pitchFamily="18" charset="0"/>
                <a:cs typeface="Times New Roman" panose="02020603050405020304" pitchFamily="18" charset="0"/>
              </a:rPr>
              <a:t>Distant objects </a:t>
            </a:r>
            <a:r>
              <a:rPr lang="en-US" sz="2400" b="1" dirty="0">
                <a:latin typeface="Times New Roman" panose="02020603050405020304" pitchFamily="18" charset="0"/>
                <a:cs typeface="Times New Roman" panose="02020603050405020304" pitchFamily="18" charset="0"/>
              </a:rPr>
              <a:t>require less refraction. </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34" r="8876"/>
          <a:stretch/>
        </p:blipFill>
        <p:spPr bwMode="auto">
          <a:xfrm>
            <a:off x="838200" y="2168490"/>
            <a:ext cx="6096000" cy="358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تذييل 3"/>
          <p:cNvSpPr>
            <a:spLocks noGrp="1"/>
          </p:cNvSpPr>
          <p:nvPr>
            <p:ph type="ftr" sz="quarter" idx="11"/>
          </p:nvPr>
        </p:nvSpPr>
        <p:spPr/>
        <p:txBody>
          <a:bodyPr/>
          <a:lstStyle/>
          <a:p>
            <a:r>
              <a:rPr lang="en-US"/>
              <a:t>University of Basrah-College of Medicine-Physiology Department</a:t>
            </a: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21</a:t>
            </a:fld>
            <a:endParaRPr lang="en-US"/>
          </a:p>
        </p:txBody>
      </p:sp>
      <p:sp>
        <p:nvSpPr>
          <p:cNvPr id="7" name="مستطيل 6"/>
          <p:cNvSpPr/>
          <p:nvPr/>
        </p:nvSpPr>
        <p:spPr>
          <a:xfrm>
            <a:off x="6556612" y="2558261"/>
            <a:ext cx="2819400" cy="1200329"/>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Near Objects </a:t>
            </a:r>
            <a:r>
              <a:rPr lang="en-US" sz="2400" b="1" dirty="0">
                <a:latin typeface="Times New Roman" pitchFamily="18" charset="0"/>
                <a:cs typeface="Times New Roman" pitchFamily="18" charset="0"/>
              </a:rPr>
              <a:t>require more refraction. </a:t>
            </a:r>
          </a:p>
        </p:txBody>
      </p:sp>
      <p:sp>
        <p:nvSpPr>
          <p:cNvPr id="8" name="مستطيل 7"/>
          <p:cNvSpPr/>
          <p:nvPr/>
        </p:nvSpPr>
        <p:spPr>
          <a:xfrm>
            <a:off x="304800" y="291652"/>
            <a:ext cx="8991600" cy="1200329"/>
          </a:xfrm>
          <a:prstGeom prst="rect">
            <a:avLst/>
          </a:prstGeom>
        </p:spPr>
        <p:txBody>
          <a:bodyPr wrap="square">
            <a:spAutoFit/>
          </a:bodyPr>
          <a:lstStyle/>
          <a:p>
            <a:r>
              <a:rPr lang="en-US" sz="2400" b="1" dirty="0">
                <a:solidFill>
                  <a:srgbClr val="C00000"/>
                </a:solidFill>
                <a:latin typeface="Times New Roman" pitchFamily="18" charset="0"/>
                <a:cs typeface="Times New Roman" pitchFamily="18" charset="0"/>
              </a:rPr>
              <a:t>Suspensory ligament of lens</a:t>
            </a:r>
            <a:r>
              <a:rPr lang="en-US" sz="2400" b="1" dirty="0">
                <a:latin typeface="Times New Roman" pitchFamily="18" charset="0"/>
                <a:cs typeface="Times New Roman" pitchFamily="18" charset="0"/>
              </a:rPr>
              <a:t>:</a:t>
            </a:r>
          </a:p>
          <a:p>
            <a:r>
              <a:rPr lang="en-US" sz="2400" b="1" dirty="0">
                <a:latin typeface="Times New Roman" pitchFamily="18" charset="0"/>
                <a:cs typeface="Times New Roman" pitchFamily="18" charset="0"/>
              </a:rPr>
              <a:t> a series of fibers that connect the </a:t>
            </a:r>
            <a:r>
              <a:rPr lang="en-US" sz="2400" b="1" dirty="0" err="1">
                <a:latin typeface="Times New Roman" pitchFamily="18" charset="0"/>
                <a:cs typeface="Times New Roman" pitchFamily="18" charset="0"/>
              </a:rPr>
              <a:t>ciliary</a:t>
            </a:r>
            <a:r>
              <a:rPr lang="en-US" sz="2400" b="1" dirty="0">
                <a:latin typeface="Times New Roman" pitchFamily="18" charset="0"/>
                <a:cs typeface="Times New Roman" pitchFamily="18" charset="0"/>
              </a:rPr>
              <a:t> body of the eye with the lens, holding it in place.</a:t>
            </a:r>
          </a:p>
        </p:txBody>
      </p:sp>
    </p:spTree>
    <p:custDataLst>
      <p:tags r:id="rId1"/>
    </p:custDataLst>
    <p:extLst>
      <p:ext uri="{BB962C8B-B14F-4D97-AF65-F5344CB8AC3E}">
        <p14:creationId xmlns:p14="http://schemas.microsoft.com/office/powerpoint/2010/main" val="41153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22</a:t>
            </a:fld>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
            <a:ext cx="8229599"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389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1828800"/>
            <a:ext cx="7300012" cy="1569660"/>
          </a:xfrm>
          <a:prstGeom prst="rect">
            <a:avLst/>
          </a:prstGeom>
        </p:spPr>
        <p:txBody>
          <a:bodyPr wrap="none">
            <a:spAutoFit/>
          </a:bodyPr>
          <a:lstStyle/>
          <a:p>
            <a:r>
              <a:rPr lang="en-US" sz="9600" dirty="0">
                <a:solidFill>
                  <a:srgbClr val="C00000"/>
                </a:solidFill>
                <a:latin typeface="Bodoni MT Black" pitchFamily="18" charset="0"/>
                <a:cs typeface="+mj-cs"/>
              </a:rPr>
              <a:t>Thank you </a:t>
            </a:r>
            <a:endParaRPr lang="ar-SA" sz="9600" dirty="0">
              <a:solidFill>
                <a:srgbClr val="C00000"/>
              </a:solidFill>
              <a:latin typeface="Bodoni MT Black" pitchFamily="18" charset="0"/>
              <a:cs typeface="+mj-cs"/>
            </a:endParaRPr>
          </a:p>
        </p:txBody>
      </p:sp>
      <p:sp>
        <p:nvSpPr>
          <p:cNvPr id="3" name="عنصر نائب للتذييل 2"/>
          <p:cNvSpPr>
            <a:spLocks noGrp="1"/>
          </p:cNvSpPr>
          <p:nvPr>
            <p:ph type="ftr" sz="quarter" idx="11"/>
          </p:nvPr>
        </p:nvSpPr>
        <p:spPr/>
        <p:txBody>
          <a:bodyPr/>
          <a:lstStyle/>
          <a:p>
            <a:r>
              <a:rPr lang="en-US"/>
              <a:t>University of Basrah-College of Medicine-Physiology Department</a:t>
            </a: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95736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8" fill="hold" grpId="0" nodeType="clickEffect">
                                  <p:stCondLst>
                                    <p:cond delay="0"/>
                                  </p:stCondLst>
                                  <p:childTnLst>
                                    <p:animEffect transition="out" filter="wheel(8)">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3</a:t>
            </a:fld>
            <a:endParaRPr lang="en-US"/>
          </a:p>
        </p:txBody>
      </p:sp>
      <p:sp>
        <p:nvSpPr>
          <p:cNvPr id="4" name="مستطيل 3"/>
          <p:cNvSpPr/>
          <p:nvPr/>
        </p:nvSpPr>
        <p:spPr>
          <a:xfrm>
            <a:off x="381000" y="990600"/>
            <a:ext cx="8305800" cy="3065455"/>
          </a:xfrm>
          <a:prstGeom prst="rect">
            <a:avLst/>
          </a:prstGeom>
        </p:spPr>
        <p:txBody>
          <a:bodyPr wrap="square">
            <a:spAutoFit/>
          </a:bodyPr>
          <a:lstStyle/>
          <a:p>
            <a:pPr>
              <a:lnSpc>
                <a:spcPct val="115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There are two general types of photoreceptors in the retina: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Cones</a:t>
            </a:r>
            <a:r>
              <a:rPr lang="en-US" sz="2400" b="1" dirty="0">
                <a:latin typeface="Times New Roman" panose="02020603050405020304" pitchFamily="18" charset="0"/>
                <a:ea typeface="Calibri" panose="020F0502020204030204" pitchFamily="34" charset="0"/>
                <a:cs typeface="Times New Roman" panose="02020603050405020304" pitchFamily="18" charset="0"/>
              </a:rPr>
              <a:t> and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Rods</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The rods and cones are distributed symmetrically in all directions from visual axis except in one region-blind spot.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Throughout most of the retina the cones and rods are not at the surface of the retina but they lie behind several layers of the nerve tissue through which the light must passes.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1"/>
          <p:cNvSpPr/>
          <p:nvPr/>
        </p:nvSpPr>
        <p:spPr>
          <a:xfrm>
            <a:off x="182349" y="228600"/>
            <a:ext cx="8305800"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Photoreceptors in the Retina</a:t>
            </a:r>
          </a:p>
        </p:txBody>
      </p:sp>
      <p:pic>
        <p:nvPicPr>
          <p:cNvPr id="6" name="صورة 10" descr="rod and cone"/>
          <p:cNvPicPr/>
          <p:nvPr/>
        </p:nvPicPr>
        <p:blipFill>
          <a:blip r:embed="rId2">
            <a:extLst>
              <a:ext uri="{28A0092B-C50C-407E-A947-70E740481C1C}">
                <a14:useLocalDpi xmlns:a14="http://schemas.microsoft.com/office/drawing/2010/main" val="0"/>
              </a:ext>
            </a:extLst>
          </a:blip>
          <a:srcRect/>
          <a:stretch>
            <a:fillRect/>
          </a:stretch>
        </p:blipFill>
        <p:spPr bwMode="auto">
          <a:xfrm>
            <a:off x="393510" y="4025103"/>
            <a:ext cx="4008651" cy="2362199"/>
          </a:xfrm>
          <a:prstGeom prst="rect">
            <a:avLst/>
          </a:prstGeom>
          <a:noFill/>
        </p:spPr>
      </p:pic>
      <p:pic>
        <p:nvPicPr>
          <p:cNvPr id="7" name="صورة 6"/>
          <p:cNvPicPr>
            <a:picLocks noChangeAspect="1"/>
          </p:cNvPicPr>
          <p:nvPr/>
        </p:nvPicPr>
        <p:blipFill>
          <a:blip r:embed="rId3"/>
          <a:stretch>
            <a:fillRect/>
          </a:stretch>
        </p:blipFill>
        <p:spPr>
          <a:xfrm>
            <a:off x="4533900" y="4141014"/>
            <a:ext cx="3790678" cy="2254249"/>
          </a:xfrm>
          <a:prstGeom prst="rect">
            <a:avLst/>
          </a:prstGeom>
        </p:spPr>
      </p:pic>
    </p:spTree>
    <p:extLst>
      <p:ext uri="{BB962C8B-B14F-4D97-AF65-F5344CB8AC3E}">
        <p14:creationId xmlns:p14="http://schemas.microsoft.com/office/powerpoint/2010/main" val="302508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077218"/>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The differences between rods and cones in terms of their sensitivity and visual acuity</a:t>
            </a:r>
          </a:p>
        </p:txBody>
      </p:sp>
      <p:graphicFrame>
        <p:nvGraphicFramePr>
          <p:cNvPr id="6" name="Table 5"/>
          <p:cNvGraphicFramePr>
            <a:graphicFrameLocks noGrp="1"/>
          </p:cNvGraphicFramePr>
          <p:nvPr/>
        </p:nvGraphicFramePr>
        <p:xfrm>
          <a:off x="304800" y="1600200"/>
          <a:ext cx="8382000" cy="5105400"/>
        </p:xfrm>
        <a:graphic>
          <a:graphicData uri="http://schemas.openxmlformats.org/drawingml/2006/table">
            <a:tbl>
              <a:tblPr firstRow="1" firstCol="1" bandRow="1">
                <a:tableStyleId>{2D5ABB26-0587-4C30-8999-92F81FD0307C}</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283633">
                <a:tc>
                  <a:txBody>
                    <a:bodyPr/>
                    <a:lstStyle/>
                    <a:p>
                      <a:pPr algn="ctr" rtl="0">
                        <a:lnSpc>
                          <a:spcPct val="115000"/>
                        </a:lnSpc>
                        <a:spcAft>
                          <a:spcPts val="0"/>
                        </a:spcAft>
                      </a:pPr>
                      <a:r>
                        <a:rPr lang="en-US" sz="1600" b="1" dirty="0">
                          <a:effectLst/>
                        </a:rPr>
                        <a:t>Rods</a:t>
                      </a:r>
                      <a:endParaRPr lang="en-US" sz="900" b="1" dirty="0">
                        <a:effectLst/>
                        <a:latin typeface="Calibri"/>
                        <a:ea typeface="Times New Roman"/>
                        <a:cs typeface="Arial"/>
                      </a:endParaRPr>
                    </a:p>
                  </a:txBody>
                  <a:tcPr marL="49195" marR="49195" marT="0" marB="0"/>
                </a:tc>
                <a:tc>
                  <a:txBody>
                    <a:bodyPr/>
                    <a:lstStyle/>
                    <a:p>
                      <a:pPr algn="ctr" rtl="0">
                        <a:lnSpc>
                          <a:spcPct val="115000"/>
                        </a:lnSpc>
                        <a:spcAft>
                          <a:spcPts val="0"/>
                        </a:spcAft>
                      </a:pPr>
                      <a:r>
                        <a:rPr lang="en-US" sz="1600" b="1" dirty="0">
                          <a:effectLst/>
                        </a:rPr>
                        <a:t>Cones</a:t>
                      </a:r>
                      <a:endParaRPr lang="en-US" sz="900" b="1" dirty="0">
                        <a:effectLst/>
                        <a:latin typeface="Calibri"/>
                        <a:ea typeface="Times New Roman"/>
                        <a:cs typeface="Arial"/>
                      </a:endParaRPr>
                    </a:p>
                  </a:txBody>
                  <a:tcPr marL="49195" marR="49195" marT="0" marB="0"/>
                </a:tc>
                <a:extLst>
                  <a:ext uri="{0D108BD9-81ED-4DB2-BD59-A6C34878D82A}">
                    <a16:rowId xmlns:a16="http://schemas.microsoft.com/office/drawing/2014/main" val="10000"/>
                  </a:ext>
                </a:extLst>
              </a:tr>
              <a:tr h="4821767">
                <a:tc>
                  <a:txBody>
                    <a:bodyPr/>
                    <a:lstStyle/>
                    <a:p>
                      <a:pPr marL="342900" lvl="0" indent="-342900" algn="l" rtl="0">
                        <a:lnSpc>
                          <a:spcPct val="115000"/>
                        </a:lnSpc>
                        <a:spcAft>
                          <a:spcPts val="0"/>
                        </a:spcAft>
                        <a:buFont typeface="+mj-lt"/>
                        <a:buAutoNum type="arabicPeriod"/>
                      </a:pPr>
                      <a:r>
                        <a:rPr lang="en-US" sz="1600" b="1" dirty="0">
                          <a:effectLst/>
                        </a:rPr>
                        <a:t>Are spread evenly across the retina but there are none in the fovea.</a:t>
                      </a:r>
                      <a:endParaRPr lang="en-US" sz="900" b="1" dirty="0">
                        <a:effectLst/>
                      </a:endParaRPr>
                    </a:p>
                    <a:p>
                      <a:pPr marL="342900" lvl="0" indent="-342900" algn="just" rtl="0">
                        <a:lnSpc>
                          <a:spcPct val="115000"/>
                        </a:lnSpc>
                        <a:spcAft>
                          <a:spcPts val="0"/>
                        </a:spcAft>
                        <a:buFont typeface="+mj-lt"/>
                        <a:buAutoNum type="arabicPeriod"/>
                      </a:pPr>
                      <a:r>
                        <a:rPr lang="en-US" sz="1600" b="1" dirty="0">
                          <a:effectLst/>
                        </a:rPr>
                        <a:t>Rod cells are sensitive to low light intensities, so are made the best use of at night.</a:t>
                      </a:r>
                      <a:endParaRPr lang="en-US" sz="900" b="1" dirty="0">
                        <a:effectLst/>
                      </a:endParaRPr>
                    </a:p>
                    <a:p>
                      <a:pPr marL="342900" lvl="0" indent="-342900" algn="just" rtl="0">
                        <a:lnSpc>
                          <a:spcPct val="115000"/>
                        </a:lnSpc>
                        <a:spcAft>
                          <a:spcPts val="0"/>
                        </a:spcAft>
                        <a:buFont typeface="+mj-lt"/>
                        <a:buAutoNum type="arabicPeriod"/>
                      </a:pPr>
                      <a:r>
                        <a:rPr lang="en-US" sz="1600" b="1" dirty="0">
                          <a:effectLst/>
                        </a:rPr>
                        <a:t>They have a low visual acuity because several rod cells share a connection to the optic nerve. But this also improves the eye's ability to detect small amounts of light.</a:t>
                      </a:r>
                      <a:endParaRPr lang="en-US" sz="900" b="1" dirty="0">
                        <a:effectLst/>
                      </a:endParaRPr>
                    </a:p>
                    <a:p>
                      <a:pPr marL="342900" lvl="0" indent="-342900" algn="just" rtl="0">
                        <a:lnSpc>
                          <a:spcPct val="115000"/>
                        </a:lnSpc>
                        <a:spcAft>
                          <a:spcPts val="0"/>
                        </a:spcAft>
                        <a:buFont typeface="+mj-lt"/>
                        <a:buAutoNum type="arabicPeriod"/>
                      </a:pPr>
                      <a:r>
                        <a:rPr lang="en-US" sz="1600" b="1" dirty="0">
                          <a:effectLst/>
                        </a:rPr>
                        <a:t>The rods are more numerous, some 120 million.</a:t>
                      </a:r>
                      <a:r>
                        <a:rPr lang="en-US" sz="1600" b="0" i="0" kern="1200" dirty="0">
                          <a:solidFill>
                            <a:schemeClr val="tx1"/>
                          </a:solidFill>
                          <a:effectLst/>
                          <a:latin typeface="+mn-lt"/>
                          <a:ea typeface="+mn-ea"/>
                          <a:cs typeface="+mn-cs"/>
                        </a:rPr>
                        <a:t> and are the </a:t>
                      </a:r>
                      <a:r>
                        <a:rPr lang="en-US" sz="1600" b="1" i="0" kern="1200" dirty="0">
                          <a:solidFill>
                            <a:schemeClr val="tx1"/>
                          </a:solidFill>
                          <a:effectLst/>
                          <a:latin typeface="+mn-lt"/>
                          <a:ea typeface="+mn-ea"/>
                          <a:cs typeface="+mn-cs"/>
                        </a:rPr>
                        <a:t>more sensitive than the cones</a:t>
                      </a:r>
                      <a:endParaRPr lang="en-US" sz="1600" b="1" dirty="0">
                        <a:effectLst/>
                      </a:endParaRPr>
                    </a:p>
                    <a:p>
                      <a:pPr marL="342900" lvl="0" indent="-342900" algn="just" rtl="0">
                        <a:lnSpc>
                          <a:spcPct val="115000"/>
                        </a:lnSpc>
                        <a:spcAft>
                          <a:spcPts val="0"/>
                        </a:spcAft>
                        <a:buFont typeface="+mj-lt"/>
                        <a:buAutoNum type="arabicPeriod"/>
                      </a:pPr>
                      <a:r>
                        <a:rPr lang="en-US" sz="1600" b="1" dirty="0">
                          <a:effectLst/>
                        </a:rPr>
                        <a:t>They are not uniformly distributed over the retina but have a maximum density at an angle of about 20° .</a:t>
                      </a:r>
                      <a:endParaRPr lang="en-US" sz="900" b="1" dirty="0">
                        <a:effectLst/>
                      </a:endParaRPr>
                    </a:p>
                    <a:p>
                      <a:pPr marL="457200" algn="just" rtl="0">
                        <a:lnSpc>
                          <a:spcPct val="115000"/>
                        </a:lnSpc>
                        <a:spcAft>
                          <a:spcPts val="0"/>
                        </a:spcAft>
                      </a:pPr>
                      <a:r>
                        <a:rPr lang="en-US" sz="1600" b="1" dirty="0">
                          <a:effectLst/>
                        </a:rPr>
                        <a:t> </a:t>
                      </a:r>
                      <a:endParaRPr lang="en-US" sz="900" b="1" dirty="0">
                        <a:effectLst/>
                        <a:latin typeface="Calibri"/>
                        <a:ea typeface="Times New Roman"/>
                        <a:cs typeface="Arial"/>
                      </a:endParaRPr>
                    </a:p>
                  </a:txBody>
                  <a:tcPr marL="49195" marR="49195" marT="0" marB="0"/>
                </a:tc>
                <a:tc>
                  <a:txBody>
                    <a:bodyPr/>
                    <a:lstStyle/>
                    <a:p>
                      <a:pPr marL="342900" lvl="0" indent="-342900" algn="l" rtl="0">
                        <a:lnSpc>
                          <a:spcPct val="115000"/>
                        </a:lnSpc>
                        <a:spcAft>
                          <a:spcPts val="0"/>
                        </a:spcAft>
                        <a:buFont typeface="Times New Roman"/>
                        <a:buAutoNum type="arabicPeriod"/>
                      </a:pPr>
                      <a:r>
                        <a:rPr lang="en-US" sz="1600" b="1" dirty="0">
                          <a:effectLst/>
                        </a:rPr>
                        <a:t>There is a higher concentration of cone cells in the fovea.</a:t>
                      </a:r>
                      <a:endParaRPr lang="en-US" sz="900" b="1" dirty="0">
                        <a:effectLst/>
                      </a:endParaRPr>
                    </a:p>
                    <a:p>
                      <a:pPr marL="342900" lvl="0" indent="-342900" algn="just" rtl="0">
                        <a:lnSpc>
                          <a:spcPct val="115000"/>
                        </a:lnSpc>
                        <a:spcAft>
                          <a:spcPts val="0"/>
                        </a:spcAft>
                        <a:buFont typeface="Times New Roman"/>
                        <a:buAutoNum type="arabicPeriod"/>
                      </a:pPr>
                      <a:r>
                        <a:rPr lang="en-US" sz="1600" b="1" dirty="0">
                          <a:effectLst/>
                        </a:rPr>
                        <a:t>They are more sensitive to high light intensities and therefore color can not be seen very easily when it is dark.</a:t>
                      </a:r>
                      <a:endParaRPr lang="en-US" sz="900" b="1" dirty="0">
                        <a:effectLst/>
                      </a:endParaRPr>
                    </a:p>
                    <a:p>
                      <a:pPr marL="342900" lvl="0" indent="-342900" algn="just" rtl="0">
                        <a:lnSpc>
                          <a:spcPct val="115000"/>
                        </a:lnSpc>
                        <a:spcAft>
                          <a:spcPts val="0"/>
                        </a:spcAft>
                        <a:buFont typeface="Times New Roman"/>
                        <a:buAutoNum type="arabicPeriod"/>
                      </a:pPr>
                      <a:r>
                        <a:rPr lang="en-US" sz="1600" b="1" dirty="0">
                          <a:effectLst/>
                        </a:rPr>
                        <a:t>Cones have a high visual acuity because each cone cell has a single connection to the optic nerve, so the cones are better able to tell that two stimuli are separate.</a:t>
                      </a:r>
                      <a:endParaRPr lang="en-US" sz="900" b="1" dirty="0">
                        <a:effectLst/>
                      </a:endParaRPr>
                    </a:p>
                    <a:p>
                      <a:pPr marL="342900" lvl="0" indent="-342900" algn="just" rtl="0">
                        <a:lnSpc>
                          <a:spcPct val="115000"/>
                        </a:lnSpc>
                        <a:spcAft>
                          <a:spcPts val="0"/>
                        </a:spcAft>
                        <a:buFont typeface="Times New Roman"/>
                        <a:buAutoNum type="arabicPeriod"/>
                      </a:pPr>
                      <a:r>
                        <a:rPr lang="en-US" sz="1600" b="1" dirty="0">
                          <a:effectLst/>
                        </a:rPr>
                        <a:t>The cones(~6.5 million in each eye)</a:t>
                      </a:r>
                    </a:p>
                    <a:p>
                      <a:pPr marL="0" lvl="0" indent="0" algn="just" rtl="0">
                        <a:lnSpc>
                          <a:spcPct val="115000"/>
                        </a:lnSpc>
                        <a:spcAft>
                          <a:spcPts val="0"/>
                        </a:spcAft>
                        <a:buFont typeface="Times New Roman"/>
                        <a:buNone/>
                      </a:pPr>
                      <a:endParaRPr lang="en-US" sz="1600" b="1" dirty="0">
                        <a:effectLst/>
                      </a:endParaRPr>
                    </a:p>
                    <a:p>
                      <a:pPr marL="0" lvl="0" indent="0" algn="just" rtl="0">
                        <a:lnSpc>
                          <a:spcPct val="115000"/>
                        </a:lnSpc>
                        <a:spcAft>
                          <a:spcPts val="0"/>
                        </a:spcAft>
                        <a:buFont typeface="Times New Roman"/>
                        <a:buNone/>
                      </a:pPr>
                      <a:endParaRPr lang="en-US" sz="900" b="1" dirty="0">
                        <a:effectLst/>
                      </a:endParaRPr>
                    </a:p>
                    <a:p>
                      <a:pPr marL="0" lvl="0" indent="0" algn="just" rtl="0">
                        <a:lnSpc>
                          <a:spcPct val="115000"/>
                        </a:lnSpc>
                        <a:spcAft>
                          <a:spcPts val="0"/>
                        </a:spcAft>
                        <a:buFont typeface="Times New Roman"/>
                        <a:buNone/>
                      </a:pPr>
                      <a:endParaRPr lang="en-US" sz="900" b="1" dirty="0">
                        <a:effectLst/>
                      </a:endParaRPr>
                    </a:p>
                    <a:p>
                      <a:pPr marL="0" lvl="0" indent="0" algn="just" rtl="0">
                        <a:lnSpc>
                          <a:spcPct val="115000"/>
                        </a:lnSpc>
                        <a:spcAft>
                          <a:spcPts val="0"/>
                        </a:spcAft>
                        <a:buFont typeface="Times New Roman"/>
                        <a:buNone/>
                      </a:pPr>
                      <a:r>
                        <a:rPr lang="en-US" sz="1600" b="1" dirty="0">
                          <a:effectLst/>
                        </a:rPr>
                        <a:t>5.The cones are not uniformly sensitive to all colors but have a maximum sensitivity at about 550 nm in the yellow – green region.</a:t>
                      </a:r>
                      <a:endParaRPr lang="en-US" sz="900" b="1" dirty="0">
                        <a:effectLst/>
                        <a:latin typeface="Calibri"/>
                        <a:ea typeface="Times New Roman"/>
                        <a:cs typeface="Arial"/>
                      </a:endParaRPr>
                    </a:p>
                  </a:txBody>
                  <a:tcPr marL="49195" marR="49195" marT="0" marB="0"/>
                </a:tc>
                <a:extLst>
                  <a:ext uri="{0D108BD9-81ED-4DB2-BD59-A6C34878D82A}">
                    <a16:rowId xmlns:a16="http://schemas.microsoft.com/office/drawing/2014/main" val="10001"/>
                  </a:ext>
                </a:extLst>
              </a:tr>
            </a:tbl>
          </a:graphicData>
        </a:graphic>
      </p:graphicFrame>
      <p:sp>
        <p:nvSpPr>
          <p:cNvPr id="3" name="عنصر نائب للتذييل 2"/>
          <p:cNvSpPr>
            <a:spLocks noGrp="1"/>
          </p:cNvSpPr>
          <p:nvPr>
            <p:ph type="ftr" sz="quarter" idx="11"/>
          </p:nvPr>
        </p:nvSpPr>
        <p:spPr/>
        <p:txBody>
          <a:bodyPr/>
          <a:lstStyle/>
          <a:p>
            <a:r>
              <a:rPr lang="en-US"/>
              <a:t>University of Basrah-College of Medicine-Physiology Department</a:t>
            </a: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57803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8001000"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rods are much more sensitive than the cones. The rods are incredibly efficient photoreceptors</a:t>
            </a:r>
            <a:endParaRPr lang="en-US" sz="2400" dirty="0">
              <a:latin typeface="Times New Roman" panose="02020603050405020304" pitchFamily="18" charset="0"/>
              <a:cs typeface="Times New Roman" panose="02020603050405020304" pitchFamily="18" charset="0"/>
            </a:endParaRPr>
          </a:p>
        </p:txBody>
      </p:sp>
      <p:pic>
        <p:nvPicPr>
          <p:cNvPr id="3" name="صورة 14"/>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69690"/>
            <a:ext cx="4114800" cy="2423219"/>
          </a:xfrm>
          <a:prstGeom prst="rect">
            <a:avLst/>
          </a:prstGeom>
          <a:noFill/>
          <a:ln>
            <a:noFill/>
          </a:ln>
          <a:effectLst/>
        </p:spPr>
      </p:pic>
      <p:pic>
        <p:nvPicPr>
          <p:cNvPr id="4" name="صورة 13"/>
          <p:cNvPicPr/>
          <p:nvPr/>
        </p:nvPicPr>
        <p:blipFill>
          <a:blip r:embed="rId3">
            <a:extLst>
              <a:ext uri="{28A0092B-C50C-407E-A947-70E740481C1C}">
                <a14:useLocalDpi xmlns:a14="http://schemas.microsoft.com/office/drawing/2010/main" val="0"/>
              </a:ext>
            </a:extLst>
          </a:blip>
          <a:srcRect/>
          <a:stretch>
            <a:fillRect/>
          </a:stretch>
        </p:blipFill>
        <p:spPr bwMode="auto">
          <a:xfrm>
            <a:off x="533399" y="1524000"/>
            <a:ext cx="388620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صورة 15"/>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886200"/>
            <a:ext cx="5943600" cy="2438400"/>
          </a:xfrm>
          <a:prstGeom prst="rect">
            <a:avLst/>
          </a:prstGeom>
          <a:noFill/>
          <a:ln>
            <a:noFill/>
          </a:ln>
          <a:effectLst/>
        </p:spPr>
      </p:pic>
      <p:sp>
        <p:nvSpPr>
          <p:cNvPr id="6" name="عنصر نائب للتذييل 5"/>
          <p:cNvSpPr>
            <a:spLocks noGrp="1"/>
          </p:cNvSpPr>
          <p:nvPr>
            <p:ph type="ftr" sz="quarter" idx="11"/>
          </p:nvPr>
        </p:nvSpPr>
        <p:spPr/>
        <p:txBody>
          <a:bodyPr/>
          <a:lstStyle/>
          <a:p>
            <a:r>
              <a:rPr lang="en-US"/>
              <a:t>University of Basrah-College of Medicine-Physiology Department</a:t>
            </a: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68022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150586" y="152400"/>
            <a:ext cx="8382000" cy="1200329"/>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The blind spot of the eye:</a:t>
            </a:r>
          </a:p>
          <a:p>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Blind spot</a:t>
            </a:r>
            <a:r>
              <a:rPr lang="en-US" sz="2400" b="1" dirty="0">
                <a:latin typeface="Times New Roman" panose="02020603050405020304" pitchFamily="18" charset="0"/>
                <a:cs typeface="Times New Roman" panose="02020603050405020304" pitchFamily="18" charset="0"/>
              </a:rPr>
              <a:t>, small portion of the visual field of each eye that corresponds to the position of the optic disk  within the retina. </a:t>
            </a:r>
            <a:endParaRPr lang="ar-IQ" sz="2400" b="1" dirty="0">
              <a:solidFill>
                <a:srgbClr val="FF0000"/>
              </a:solidFill>
              <a:latin typeface="Times New Roman" panose="02020603050405020304" pitchFamily="18" charset="0"/>
              <a:cs typeface="Times New Roman" panose="02020603050405020304" pitchFamily="18" charset="0"/>
            </a:endParaRPr>
          </a:p>
        </p:txBody>
      </p:sp>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6</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424" y="3664026"/>
            <a:ext cx="3425825"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219629" y="1352729"/>
            <a:ext cx="8610599" cy="1200329"/>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222222"/>
                </a:solidFill>
                <a:latin typeface="Times New Roman" panose="02020603050405020304" pitchFamily="18" charset="0"/>
                <a:ea typeface="Calibri" panose="020F0502020204030204" pitchFamily="34" charset="0"/>
              </a:rPr>
              <a:t>It is the place in the visual field that corresponds to the lack of light-detecting </a:t>
            </a:r>
            <a:r>
              <a:rPr lang="en-US" sz="2400" b="1" dirty="0">
                <a:latin typeface="Times New Roman" panose="02020603050405020304" pitchFamily="18" charset="0"/>
                <a:ea typeface="Calibri" panose="020F0502020204030204" pitchFamily="34" charset="0"/>
              </a:rPr>
              <a:t>photoreceptor cells</a:t>
            </a:r>
            <a:r>
              <a:rPr lang="en-US" sz="2400" b="1" dirty="0">
                <a:solidFill>
                  <a:srgbClr val="222222"/>
                </a:solidFill>
                <a:latin typeface="Times New Roman" panose="02020603050405020304" pitchFamily="18" charset="0"/>
                <a:ea typeface="Calibri" panose="020F0502020204030204" pitchFamily="34" charset="0"/>
              </a:rPr>
              <a:t> on the </a:t>
            </a:r>
            <a:r>
              <a:rPr lang="en-US" sz="2400" b="1" dirty="0">
                <a:latin typeface="Times New Roman" panose="02020603050405020304" pitchFamily="18" charset="0"/>
                <a:ea typeface="Calibri" panose="020F0502020204030204" pitchFamily="34" charset="0"/>
              </a:rPr>
              <a:t>optic disc</a:t>
            </a:r>
            <a:r>
              <a:rPr lang="en-US" sz="2400" b="1" dirty="0">
                <a:solidFill>
                  <a:srgbClr val="222222"/>
                </a:solidFill>
                <a:latin typeface="Times New Roman" panose="02020603050405020304" pitchFamily="18" charset="0"/>
                <a:ea typeface="Calibri" panose="020F0502020204030204" pitchFamily="34" charset="0"/>
              </a:rPr>
              <a:t> of the </a:t>
            </a:r>
            <a:r>
              <a:rPr lang="en-US" sz="2400" b="1" dirty="0">
                <a:latin typeface="Times New Roman" panose="02020603050405020304" pitchFamily="18" charset="0"/>
                <a:ea typeface="Calibri" panose="020F0502020204030204" pitchFamily="34" charset="0"/>
              </a:rPr>
              <a:t>retina,</a:t>
            </a:r>
            <a:r>
              <a:rPr lang="en-US" sz="2400" b="1" dirty="0">
                <a:solidFill>
                  <a:srgbClr val="222222"/>
                </a:solidFill>
                <a:latin typeface="Times New Roman" panose="02020603050405020304" pitchFamily="18" charset="0"/>
                <a:ea typeface="Calibri" panose="020F0502020204030204" pitchFamily="34" charset="0"/>
              </a:rPr>
              <a:t> where the </a:t>
            </a:r>
            <a:r>
              <a:rPr lang="en-US" sz="2400" b="1" dirty="0">
                <a:latin typeface="Times New Roman" panose="02020603050405020304" pitchFamily="18" charset="0"/>
                <a:ea typeface="Calibri" panose="020F0502020204030204" pitchFamily="34" charset="0"/>
              </a:rPr>
              <a:t>optic nerve</a:t>
            </a:r>
            <a:r>
              <a:rPr lang="en-US" sz="2400" b="1" dirty="0">
                <a:solidFill>
                  <a:srgbClr val="222222"/>
                </a:solidFill>
                <a:latin typeface="Times New Roman" panose="02020603050405020304" pitchFamily="18" charset="0"/>
                <a:ea typeface="Calibri" panose="020F0502020204030204" pitchFamily="34" charset="0"/>
              </a:rPr>
              <a:t> passes through the optic disc.</a:t>
            </a:r>
            <a:endParaRPr lang="ar-SA" sz="2400" dirty="0"/>
          </a:p>
        </p:txBody>
      </p:sp>
      <p:sp>
        <p:nvSpPr>
          <p:cNvPr id="7" name="مستطيل 6"/>
          <p:cNvSpPr/>
          <p:nvPr/>
        </p:nvSpPr>
        <p:spPr>
          <a:xfrm>
            <a:off x="150586" y="2629189"/>
            <a:ext cx="8077200" cy="1200329"/>
          </a:xfrm>
          <a:prstGeom prst="rect">
            <a:avLst/>
          </a:prstGeom>
        </p:spPr>
        <p:txBody>
          <a:bodyPr wrap="square">
            <a:spAutoFit/>
          </a:bodyPr>
          <a:lstStyle/>
          <a:p>
            <a:pPr marL="342900" lvl="0" indent="-342900">
              <a:buFont typeface="Arial" panose="020B0604020202020204" pitchFamily="34" charset="0"/>
              <a:buChar char="•"/>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There are no photoreceptors (i.e., rods or cones) in the optic disk, and, therefore, there is no image detection in this area.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4188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7</a:t>
            </a:fld>
            <a:endParaRPr lang="en-US"/>
          </a:p>
        </p:txBody>
      </p:sp>
      <p:pic>
        <p:nvPicPr>
          <p:cNvPr id="6" name="صورة 5"/>
          <p:cNvPicPr>
            <a:picLocks noChangeAspect="1"/>
          </p:cNvPicPr>
          <p:nvPr/>
        </p:nvPicPr>
        <p:blipFill>
          <a:blip r:embed="rId2"/>
          <a:stretch>
            <a:fillRect/>
          </a:stretch>
        </p:blipFill>
        <p:spPr>
          <a:xfrm>
            <a:off x="2120613" y="2133600"/>
            <a:ext cx="4876800" cy="3596489"/>
          </a:xfrm>
          <a:prstGeom prst="rect">
            <a:avLst/>
          </a:prstGeom>
        </p:spPr>
      </p:pic>
      <p:sp>
        <p:nvSpPr>
          <p:cNvPr id="7" name="مستطيل 6"/>
          <p:cNvSpPr/>
          <p:nvPr/>
        </p:nvSpPr>
        <p:spPr>
          <a:xfrm>
            <a:off x="609600" y="343142"/>
            <a:ext cx="8458200"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blind spot of the right eye is located to the right of the center of vision and vice versa in the left eye. With both eyes open, the blind spots not perceived because the visual fields of the two eyes overlap. </a:t>
            </a:r>
            <a:endParaRPr lang="ar-S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8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8</a:t>
            </a:fld>
            <a:endParaRPr lang="en-US"/>
          </a:p>
        </p:txBody>
      </p:sp>
      <p:sp>
        <p:nvSpPr>
          <p:cNvPr id="8" name="مستطيل 7"/>
          <p:cNvSpPr/>
          <p:nvPr/>
        </p:nvSpPr>
        <p:spPr>
          <a:xfrm>
            <a:off x="432179" y="4494679"/>
            <a:ext cx="8711821" cy="193899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•As there are no photoreceptor cells in this region, this part of the field of vision is obscured. However, with the help of the input from the surrounding regions of the retina and that of the other eye, the detail of this region can be seen. </a:t>
            </a:r>
          </a:p>
          <a:p>
            <a:r>
              <a:rPr lang="en-US" sz="2400" b="1" dirty="0">
                <a:latin typeface="Times New Roman" panose="02020603050405020304" pitchFamily="18" charset="0"/>
                <a:cs typeface="Times New Roman" panose="02020603050405020304" pitchFamily="18" charset="0"/>
              </a:rPr>
              <a:t>•As a result of this, the blind spot is not usually perceived.</a:t>
            </a:r>
          </a:p>
        </p:txBody>
      </p:sp>
      <p:sp>
        <p:nvSpPr>
          <p:cNvPr id="4" name="مستطيل 3"/>
          <p:cNvSpPr/>
          <p:nvPr/>
        </p:nvSpPr>
        <p:spPr>
          <a:xfrm>
            <a:off x="216089" y="316847"/>
            <a:ext cx="8711821"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Indeed, even with one eye closed, the blind spot can be difficult to detect subjectively because of the ability of the brain to “fill in” or ignore the missing portion of the image</a:t>
            </a:r>
          </a:p>
        </p:txBody>
      </p:sp>
      <p:pic>
        <p:nvPicPr>
          <p:cNvPr id="10" name="صورة 9"/>
          <p:cNvPicPr>
            <a:picLocks noChangeAspect="1"/>
          </p:cNvPicPr>
          <p:nvPr/>
        </p:nvPicPr>
        <p:blipFill>
          <a:blip r:embed="rId2"/>
          <a:stretch>
            <a:fillRect/>
          </a:stretch>
        </p:blipFill>
        <p:spPr>
          <a:xfrm>
            <a:off x="1371600" y="1628067"/>
            <a:ext cx="6248400" cy="2701128"/>
          </a:xfrm>
          <a:prstGeom prst="rect">
            <a:avLst/>
          </a:prstGeom>
        </p:spPr>
      </p:pic>
    </p:spTree>
    <p:extLst>
      <p:ext uri="{BB962C8B-B14F-4D97-AF65-F5344CB8AC3E}">
        <p14:creationId xmlns:p14="http://schemas.microsoft.com/office/powerpoint/2010/main" val="421366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p>
        </p:txBody>
      </p:sp>
      <p:sp>
        <p:nvSpPr>
          <p:cNvPr id="3" name="عنصر نائب لرقم الشريحة 2"/>
          <p:cNvSpPr>
            <a:spLocks noGrp="1"/>
          </p:cNvSpPr>
          <p:nvPr>
            <p:ph type="sldNum" sz="quarter" idx="12"/>
          </p:nvPr>
        </p:nvSpPr>
        <p:spPr/>
        <p:txBody>
          <a:bodyPr/>
          <a:lstStyle/>
          <a:p>
            <a:fld id="{B6F15528-21DE-4FAA-801E-634DDDAF4B2B}" type="slidenum">
              <a:rPr lang="en-US" smtClean="0"/>
              <a:pPr/>
              <a:t>9</a:t>
            </a:fld>
            <a:endParaRPr lang="en-US"/>
          </a:p>
        </p:txBody>
      </p:sp>
      <p:pic>
        <p:nvPicPr>
          <p:cNvPr id="6" name="صورة 5"/>
          <p:cNvPicPr>
            <a:picLocks noChangeAspect="1"/>
          </p:cNvPicPr>
          <p:nvPr/>
        </p:nvPicPr>
        <p:blipFill>
          <a:blip r:embed="rId2"/>
          <a:stretch>
            <a:fillRect/>
          </a:stretch>
        </p:blipFill>
        <p:spPr>
          <a:xfrm>
            <a:off x="457212" y="3657600"/>
            <a:ext cx="7162788" cy="3452789"/>
          </a:xfrm>
          <a:prstGeom prst="rect">
            <a:avLst/>
          </a:prstGeom>
        </p:spPr>
      </p:pic>
      <p:sp>
        <p:nvSpPr>
          <p:cNvPr id="7" name="Rectangle 2"/>
          <p:cNvSpPr/>
          <p:nvPr/>
        </p:nvSpPr>
        <p:spPr>
          <a:xfrm>
            <a:off x="381000" y="2354889"/>
            <a:ext cx="8153388"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That has neither rods nor cones. That there is a region from about 13° to 18° (the point, at which the optic nerve enters the eye.)</a:t>
            </a:r>
          </a:p>
        </p:txBody>
      </p:sp>
      <p:sp>
        <p:nvSpPr>
          <p:cNvPr id="8" name="مستطيل 7"/>
          <p:cNvSpPr/>
          <p:nvPr/>
        </p:nvSpPr>
        <p:spPr>
          <a:xfrm>
            <a:off x="381000" y="58825"/>
            <a:ext cx="8305800" cy="1200329"/>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rPr>
              <a:t>All of the nerves of the retina bundle together to form the optic nerve. Where the optic nerve exits the eye there is a blind spot. </a:t>
            </a:r>
            <a:endParaRPr lang="ar-SA" sz="2400" dirty="0"/>
          </a:p>
        </p:txBody>
      </p:sp>
      <p:sp>
        <p:nvSpPr>
          <p:cNvPr id="9" name="مستطيل 8"/>
          <p:cNvSpPr/>
          <p:nvPr/>
        </p:nvSpPr>
        <p:spPr>
          <a:xfrm>
            <a:off x="381000" y="1421511"/>
            <a:ext cx="7772388" cy="830997"/>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rPr>
              <a:t>At the spot, there are no photoreceptors; therefore no light can be detected.</a:t>
            </a:r>
            <a:endParaRPr lang="ar-SA" sz="2400" dirty="0"/>
          </a:p>
        </p:txBody>
      </p:sp>
    </p:spTree>
    <p:extLst>
      <p:ext uri="{BB962C8B-B14F-4D97-AF65-F5344CB8AC3E}">
        <p14:creationId xmlns:p14="http://schemas.microsoft.com/office/powerpoint/2010/main" val="195508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8|2.9|2|2.4|1.1|0.5|4.5"/>
</p:tagLst>
</file>

<file path=ppt/tags/tag2.xml><?xml version="1.0" encoding="utf-8"?>
<p:tagLst xmlns:a="http://schemas.openxmlformats.org/drawingml/2006/main" xmlns:r="http://schemas.openxmlformats.org/officeDocument/2006/relationships" xmlns:p="http://schemas.openxmlformats.org/presentationml/2006/main">
  <p:tag name="TIMING" val="|18.6"/>
</p:tagLst>
</file>

<file path=ppt/tags/tag3.xml><?xml version="1.0" encoding="utf-8"?>
<p:tagLst xmlns:a="http://schemas.openxmlformats.org/drawingml/2006/main" xmlns:r="http://schemas.openxmlformats.org/officeDocument/2006/relationships" xmlns:p="http://schemas.openxmlformats.org/presentationml/2006/main">
  <p:tag name="TIMING" val="|130.7|2.8"/>
</p:tagLst>
</file>

<file path=ppt/tags/tag4.xml><?xml version="1.0" encoding="utf-8"?>
<p:tagLst xmlns:a="http://schemas.openxmlformats.org/drawingml/2006/main" xmlns:r="http://schemas.openxmlformats.org/officeDocument/2006/relationships" xmlns:p="http://schemas.openxmlformats.org/presentationml/2006/main">
  <p:tag name="TIMING" val="|7.9|64.5|32.4"/>
</p:tagLst>
</file>

<file path=ppt/tags/tag5.xml><?xml version="1.0" encoding="utf-8"?>
<p:tagLst xmlns:a="http://schemas.openxmlformats.org/drawingml/2006/main" xmlns:r="http://schemas.openxmlformats.org/officeDocument/2006/relationships" xmlns:p="http://schemas.openxmlformats.org/presentationml/2006/main">
  <p:tag name="TIMING" val="|136.9|93.4"/>
</p:tagLst>
</file>

<file path=ppt/tags/tag6.xml><?xml version="1.0" encoding="utf-8"?>
<p:tagLst xmlns:a="http://schemas.openxmlformats.org/drawingml/2006/main" xmlns:r="http://schemas.openxmlformats.org/officeDocument/2006/relationships" xmlns:p="http://schemas.openxmlformats.org/presentationml/2006/main">
  <p:tag name="TIMING" val="|2.8|49"/>
</p:tagLst>
</file>

<file path=ppt/tags/tag7.xml><?xml version="1.0" encoding="utf-8"?>
<p:tagLst xmlns:a="http://schemas.openxmlformats.org/drawingml/2006/main" xmlns:r="http://schemas.openxmlformats.org/officeDocument/2006/relationships" xmlns:p="http://schemas.openxmlformats.org/presentationml/2006/main">
  <p:tag name="TIMING" val="|84.6|30.3|16.2"/>
</p:tagLst>
</file>

<file path=ppt/tags/tag8.xml><?xml version="1.0" encoding="utf-8"?>
<p:tagLst xmlns:a="http://schemas.openxmlformats.org/drawingml/2006/main" xmlns:r="http://schemas.openxmlformats.org/officeDocument/2006/relationships" xmlns:p="http://schemas.openxmlformats.org/presentationml/2006/main">
  <p:tag name="TIMING" val="|8.7|86|5.5"/>
</p:tagLst>
</file>

<file path=ppt/tags/tag9.xml><?xml version="1.0" encoding="utf-8"?>
<p:tagLst xmlns:a="http://schemas.openxmlformats.org/drawingml/2006/main" xmlns:r="http://schemas.openxmlformats.org/officeDocument/2006/relationships" xmlns:p="http://schemas.openxmlformats.org/presentationml/2006/main">
  <p:tag name="TIMING" val="|29.6|116.7|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TotalTime>
  <Words>1604</Words>
  <Application>Microsoft Office PowerPoint</Application>
  <PresentationFormat>عرض على الشاشة (4:3)</PresentationFormat>
  <Paragraphs>131</Paragraphs>
  <Slides>23</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23</vt:i4>
      </vt:variant>
    </vt:vector>
  </HeadingPairs>
  <TitlesOfParts>
    <vt:vector size="29" baseType="lpstr">
      <vt:lpstr>Arial</vt:lpstr>
      <vt:lpstr>Bodoni MT Black</vt:lpstr>
      <vt:lpstr>Calibri</vt:lpstr>
      <vt:lpstr>Times New Roman</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L6          DEFECTIVE VISION AND ITS CORRECTION</dc:title>
  <dc:creator>AL-laith</dc:creator>
  <cp:lastModifiedBy>ahmed ali</cp:lastModifiedBy>
  <cp:revision>123</cp:revision>
  <dcterms:created xsi:type="dcterms:W3CDTF">2006-08-16T00:00:00Z</dcterms:created>
  <dcterms:modified xsi:type="dcterms:W3CDTF">2022-04-08T22:51:48Z</dcterms:modified>
</cp:coreProperties>
</file>